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6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324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3131D-3E1B-43DF-A9B1-F6E48AFF47BA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71A7E-984C-4573-B142-6BA62D6E1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97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71A7E-984C-4573-B142-6BA62D6E18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760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71A7E-984C-4573-B142-6BA62D6E18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597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71A7E-984C-4573-B142-6BA62D6E18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538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ECE4C67-F00D-442C-9859-0FBFDF8838C1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23A1D5E-3F30-4333-863C-123D0ADB4917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drugfree.org/medicine-abuse-project/resources/" TargetMode="External"/><Relationship Id="rId3" Type="http://schemas.openxmlformats.org/officeDocument/2006/relationships/hyperlink" Target="https://www.nnw.org/publication/medication-theft-protecting-our-most-vulnerable-neighbors" TargetMode="External"/><Relationship Id="rId7" Type="http://schemas.openxmlformats.org/officeDocument/2006/relationships/hyperlink" Target="https://www.deadiversion.usdoj.gov/drug_disposal/non_registrant/lgrabowska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da.gov/Drugs/ResourcesForYou/Consumers/BuyingUsingMedicineSafely/EnsuringSafeUseofMedicine/SafeDisposalofMedicines/ucm186187.htm" TargetMode="External"/><Relationship Id="rId11" Type="http://schemas.microsoft.com/office/2007/relationships/hdphoto" Target="../media/hdphoto1.wdp"/><Relationship Id="rId5" Type="http://schemas.openxmlformats.org/officeDocument/2006/relationships/hyperlink" Target="https://www.deadiversion.usdoj.gov/drug_disposal/takeback/" TargetMode="External"/><Relationship Id="rId10" Type="http://schemas.openxmlformats.org/officeDocument/2006/relationships/image" Target="../media/image4.png"/><Relationship Id="rId4" Type="http://schemas.openxmlformats.org/officeDocument/2006/relationships/hyperlink" Target="https://takebackday.dea.gov/" TargetMode="External"/><Relationship Id="rId9" Type="http://schemas.openxmlformats.org/officeDocument/2006/relationships/hyperlink" Target="http://ctb.ku.edu/en/evaluating-initiativ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800" dirty="0" smtClean="0"/>
              <a:t>A guide to plan and execute monthly health observances in your community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National Health Observances </a:t>
            </a:r>
            <a:r>
              <a:rPr lang="en-US" dirty="0"/>
              <a:t>National Drug Take Back Day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50229"/>
            <a:ext cx="5257800" cy="1681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764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*Please see attached sample for reference</a:t>
            </a:r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863375"/>
              </p:ext>
            </p:extLst>
          </p:nvPr>
        </p:nvGraphicFramePr>
        <p:xfrm>
          <a:off x="152400" y="1524001"/>
          <a:ext cx="8762999" cy="48868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85017"/>
                <a:gridCol w="1899775"/>
                <a:gridCol w="2224909"/>
                <a:gridCol w="2153298"/>
              </a:tblGrid>
              <a:tr h="6921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Item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chemeClr val="tx1"/>
                          </a:solidFill>
                          <a:effectLst/>
                        </a:rPr>
                        <a:t>Coalition Funds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chemeClr val="tx1"/>
                          </a:solidFill>
                          <a:effectLst/>
                        </a:rPr>
                        <a:t>In-Kind resources/funds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 anchor="ctr"/>
                </a:tc>
              </a:tr>
              <a:tr h="293931">
                <a:tc gridSpan="4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</a:rPr>
                        <a:t>Staff: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72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Payroll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</a:tr>
              <a:tr h="2939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Mileage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solidFill>
                      <a:schemeClr val="bg1"/>
                    </a:solidFill>
                  </a:tcPr>
                </a:tc>
              </a:tr>
              <a:tr h="293931">
                <a:tc gridSpan="4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Supplies: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72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Printing/Copying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solidFill>
                      <a:schemeClr val="bg1"/>
                    </a:solidFill>
                  </a:tcPr>
                </a:tc>
              </a:tr>
              <a:tr h="2939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</a:rPr>
                        <a:t>Advertising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noFill/>
                  </a:tcPr>
                </a:tc>
              </a:tr>
              <a:tr h="2939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PSA Video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</a:tr>
              <a:tr h="3072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Newspaper advertising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</a:tr>
              <a:tr h="2939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Fliers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</a:tr>
              <a:tr h="2939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Pamphlets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</a:tr>
              <a:tr h="3072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Posters</a:t>
                      </a: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</a:tr>
              <a:tr h="2939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</a:rPr>
                        <a:t>Misc. Fees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>
                    <a:noFill/>
                  </a:tcPr>
                </a:tc>
              </a:tr>
              <a:tr h="3072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Sheriff</a:t>
                      </a:r>
                      <a:r>
                        <a:rPr lang="en-US" sz="1300" baseline="0" dirty="0" smtClean="0">
                          <a:effectLst/>
                        </a:rPr>
                        <a:t> Drop Box</a:t>
                      </a: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</a:tr>
              <a:tr h="3072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247" marR="6424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53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To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1117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Awareness and Education of the importance of disposing unused and outdated prescription medication</a:t>
            </a:r>
          </a:p>
          <a:p>
            <a:r>
              <a:rPr lang="en-US" dirty="0" smtClean="0"/>
              <a:t>1 week – share information, 1 month – dispose of unused and outdated medication, 6 months – the amount of prescription drugs disposed of increases by 10%</a:t>
            </a:r>
          </a:p>
          <a:p>
            <a:r>
              <a:rPr lang="en-US" dirty="0" smtClean="0"/>
              <a:t>The more we are in the public and showing the community what we are doing and how it is helping will hopefully encourage people to join us</a:t>
            </a:r>
          </a:p>
          <a:p>
            <a:pPr lvl="1"/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784" y="5638800"/>
            <a:ext cx="2173546" cy="69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926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Resources/Website 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111752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www.nnw.org/publication/medication-theft-protecting-our-most-vulnerable-neighbors</a:t>
            </a:r>
            <a:endParaRPr lang="en-US" dirty="0" smtClean="0"/>
          </a:p>
          <a:p>
            <a:r>
              <a:rPr lang="en-US" dirty="0">
                <a:hlinkClick r:id="rId4"/>
              </a:rPr>
              <a:t>https://takebackday.dea.gov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r>
              <a:rPr lang="en-US" dirty="0">
                <a:hlinkClick r:id="rId5"/>
              </a:rPr>
              <a:t>https://www.deadiversion.usdoj.gov/drug_disposal/takeback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www.fda.gov/Drugs/ResourcesForYou/Consumers/BuyingUsingMedicineSafely/EnsuringSafeUseofMedicine/SafeDisposalofMedicines/ucm186187.htm</a:t>
            </a:r>
            <a:endParaRPr lang="en-US" dirty="0" smtClean="0"/>
          </a:p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www.deadiversion.usdoj.gov/drug_disposal/non_registrant/lgrabowska.pdf</a:t>
            </a:r>
            <a:r>
              <a:rPr lang="en-US" dirty="0">
                <a:hlinkClick r:id="rId8"/>
              </a:rPr>
              <a:t>https://drugfree.org/medicine-abuse-project/resources/</a:t>
            </a:r>
            <a:endParaRPr lang="en-US" dirty="0"/>
          </a:p>
          <a:p>
            <a:r>
              <a:rPr lang="en-US" dirty="0">
                <a:hlinkClick r:id="rId9"/>
              </a:rPr>
              <a:t>http://ctb.ku.edu/en/evaluating-initiative</a:t>
            </a:r>
            <a:endParaRPr lang="en-US" dirty="0"/>
          </a:p>
          <a:p>
            <a:r>
              <a:rPr lang="en-US" dirty="0" smtClean="0"/>
              <a:t>Local youth </a:t>
            </a:r>
            <a:r>
              <a:rPr lang="en-US" dirty="0" smtClean="0"/>
              <a:t>data</a:t>
            </a:r>
          </a:p>
          <a:p>
            <a:r>
              <a:rPr lang="en-US" dirty="0" smtClean="0"/>
              <a:t>amym@foundationsbhs.org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784" y="5638800"/>
            <a:ext cx="2173546" cy="69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47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800" dirty="0" smtClean="0"/>
              <a:t>A “How-To” guide to plan and execute in your community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National Drug Take Back Day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50229"/>
            <a:ext cx="5257800" cy="1681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09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&amp; Scope of Observance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sz="2800" dirty="0">
                <a:solidFill>
                  <a:schemeClr val="tx1"/>
                </a:solidFill>
              </a:rPr>
              <a:t>First nationwide event was </a:t>
            </a:r>
            <a:r>
              <a:rPr lang="en-US" sz="2800" dirty="0" smtClean="0">
                <a:solidFill>
                  <a:schemeClr val="tx1"/>
                </a:solidFill>
              </a:rPr>
              <a:t>held </a:t>
            </a:r>
            <a:r>
              <a:rPr lang="en-US" sz="2800" dirty="0">
                <a:solidFill>
                  <a:schemeClr val="tx1"/>
                </a:solidFill>
              </a:rPr>
              <a:t>April 2010</a:t>
            </a:r>
          </a:p>
          <a:p>
            <a:r>
              <a:rPr lang="en-US" dirty="0" smtClean="0"/>
              <a:t>The </a:t>
            </a:r>
            <a:r>
              <a:rPr lang="en-US" dirty="0"/>
              <a:t>National Prescription Drug Take Back Day aims to provide a safe, convenient, and responsible means of disposing of prescription drugs, while also educating the general public about the potential for abuse </a:t>
            </a:r>
            <a:r>
              <a:rPr lang="en-US" dirty="0" smtClean="0"/>
              <a:t>of prescription medications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44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Partners to Engage (Who is Doing What?)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*Please see attached sample for reference</a:t>
            </a:r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068222"/>
              </p:ext>
            </p:extLst>
          </p:nvPr>
        </p:nvGraphicFramePr>
        <p:xfrm>
          <a:off x="301752" y="1482415"/>
          <a:ext cx="8534399" cy="47964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53216"/>
                <a:gridCol w="2610707"/>
                <a:gridCol w="2770476"/>
              </a:tblGrid>
              <a:tr h="2701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Community Sectors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Coalition Partner(s) 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Action Steps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 anchor="ctr"/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Education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Ex: Public, Vocational, Higher Ed, Public Library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School </a:t>
                      </a:r>
                      <a:r>
                        <a:rPr lang="en-US" sz="900" dirty="0" smtClean="0">
                          <a:effectLst/>
                        </a:rPr>
                        <a:t>Administration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Post fliers in the schools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Media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Ex: Print, TV, Web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Local Newspaper,</a:t>
                      </a:r>
                      <a:r>
                        <a:rPr lang="en-US" sz="900" baseline="0" dirty="0" smtClean="0">
                          <a:effectLst/>
                        </a:rPr>
                        <a:t> radio stations and social medial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Newspaper article advertising day and time of event – advertisement scheduled on all social media – interview with local radio station 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2692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Youth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Local</a:t>
                      </a:r>
                      <a:r>
                        <a:rPr lang="en-US" sz="900" b="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youth groups/coalitions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PSA </a:t>
                      </a:r>
                      <a:r>
                        <a:rPr lang="en-US" sz="900" dirty="0" smtClean="0">
                          <a:effectLst/>
                        </a:rPr>
                        <a:t>videos 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2692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Parents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PTO groups, Boosters, 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r>
                        <a:rPr lang="en-US" sz="900" dirty="0" smtClean="0">
                          <a:effectLst/>
                        </a:rPr>
                        <a:t>Advertising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4039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Medical Health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Ex: Doctors, Nurses, Physical Therapy, Occupational Therapy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Local doctors and </a:t>
                      </a:r>
                      <a:r>
                        <a:rPr lang="en-US" sz="900" dirty="0" smtClean="0">
                          <a:effectLst/>
                        </a:rPr>
                        <a:t>hospitals &amp; the Health Department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Advertising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2692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Spiritual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Ex: Denominational and Non-Denominational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Pastoral </a:t>
                      </a:r>
                      <a:r>
                        <a:rPr lang="en-US" sz="900" dirty="0" smtClean="0">
                          <a:effectLst/>
                        </a:rPr>
                        <a:t>Groups 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Promote event in their church bulletins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5385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Business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Ex: Area Business Association, Chamber of Commerce, Businesses that can be or are impacted by use/abuse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Utilities Office, Waste </a:t>
                      </a:r>
                      <a:r>
                        <a:rPr lang="en-US" sz="900" dirty="0" smtClean="0">
                          <a:effectLst/>
                        </a:rPr>
                        <a:t>Management, Funeral Homes, Relators</a:t>
                      </a:r>
                      <a:r>
                        <a:rPr lang="en-US" sz="900" baseline="0" dirty="0" smtClean="0">
                          <a:effectLst/>
                        </a:rPr>
                        <a:t> 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Utilities Office – advertise in the monthly utility bill – Waste Management agreed to pay for billboards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4039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Government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Ex: Commissioners, Trustees, Mayor, City Manager …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r>
                        <a:rPr lang="en-US" sz="900" dirty="0" smtClean="0">
                          <a:effectLst/>
                        </a:rPr>
                        <a:t>County Commissioners, Mayor,</a:t>
                      </a:r>
                      <a:r>
                        <a:rPr lang="en-US" sz="900" baseline="0" dirty="0" smtClean="0">
                          <a:effectLst/>
                        </a:rPr>
                        <a:t> Township Trustees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Advertising, Proclamation </a:t>
                      </a:r>
                      <a:r>
                        <a:rPr lang="en-US" sz="900" baseline="0" dirty="0" smtClean="0">
                          <a:effectLst/>
                        </a:rPr>
                        <a:t>annual take back day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4039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Law enforcement / Judicial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Ex: Drug and/or Mental Health Courts, Prosecutors, Solicitors, Magistrates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Sheriff </a:t>
                      </a:r>
                      <a:r>
                        <a:rPr lang="en-US" sz="900" dirty="0" smtClean="0">
                          <a:effectLst/>
                        </a:rPr>
                        <a:t>and Police Department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Will provide and mandate the drop off box for the drugs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26927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Social Services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Ex: Food bank, Shelters, Advocates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r>
                        <a:rPr lang="en-US" sz="900" dirty="0" smtClean="0">
                          <a:effectLst/>
                        </a:rPr>
                        <a:t>Family</a:t>
                      </a:r>
                      <a:r>
                        <a:rPr lang="en-US" sz="900" baseline="0" dirty="0" smtClean="0">
                          <a:effectLst/>
                        </a:rPr>
                        <a:t> &amp; Children’s First 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Promoting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4419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Service Organizations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Ex: Lions Club, Kiwanis, Elks, Rotary, Girl Scouts, Boy Scouts, 4-H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r>
                        <a:rPr lang="en-US" sz="900" dirty="0" smtClean="0">
                          <a:effectLst/>
                        </a:rPr>
                        <a:t>Civic Foundation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Funding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  <a:tr h="4039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Senior Citizens</a:t>
                      </a:r>
                      <a:endParaRPr lang="en-US" sz="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Ex: Retired Senior Volunteers, Retired Teacher Association</a:t>
                      </a:r>
                      <a:endParaRPr lang="en-US" sz="800" b="1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Senior Citizens </a:t>
                      </a:r>
                      <a:r>
                        <a:rPr lang="en-US" sz="900" dirty="0" smtClean="0">
                          <a:effectLst/>
                        </a:rPr>
                        <a:t>Center, Hospice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During their monthly meeting we will educate the attendees about the importance of disposing their unused prescriptions</a:t>
                      </a:r>
                      <a:endParaRPr lang="en-US" sz="800" b="1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77" marR="4327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99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 Audience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111752"/>
          </a:xfrm>
        </p:spPr>
        <p:txBody>
          <a:bodyPr>
            <a:normAutofit/>
          </a:bodyPr>
          <a:lstStyle/>
          <a:p>
            <a:r>
              <a:rPr lang="en-US" dirty="0" smtClean="0"/>
              <a:t>Senior Citizens</a:t>
            </a:r>
          </a:p>
          <a:p>
            <a:r>
              <a:rPr lang="en-US" dirty="0" smtClean="0"/>
              <a:t>Adult Children/caregivers of senior citizens</a:t>
            </a:r>
          </a:p>
          <a:p>
            <a:r>
              <a:rPr lang="en-US" dirty="0" smtClean="0"/>
              <a:t>Youth</a:t>
            </a:r>
          </a:p>
          <a:p>
            <a:r>
              <a:rPr lang="en-US" dirty="0" smtClean="0"/>
              <a:t>Parents</a:t>
            </a:r>
          </a:p>
          <a:p>
            <a:r>
              <a:rPr lang="en-US" dirty="0" smtClean="0"/>
              <a:t>Pharmacies</a:t>
            </a:r>
          </a:p>
          <a:p>
            <a:r>
              <a:rPr lang="en-US" dirty="0" smtClean="0"/>
              <a:t>Hospitals/Clinics</a:t>
            </a:r>
          </a:p>
          <a:p>
            <a:r>
              <a:rPr lang="en-US" dirty="0" smtClean="0"/>
              <a:t>Funeral Homes</a:t>
            </a:r>
          </a:p>
          <a:p>
            <a:r>
              <a:rPr lang="en-US" dirty="0" smtClean="0"/>
              <a:t>Relators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784" y="5638800"/>
            <a:ext cx="2173546" cy="69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52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Plan &amp; Timeline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*Please see attached sample for reference</a:t>
            </a:r>
            <a:endParaRPr 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154488" y="-177800"/>
            <a:ext cx="5165889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276780"/>
              </p:ext>
            </p:extLst>
          </p:nvPr>
        </p:nvGraphicFramePr>
        <p:xfrm>
          <a:off x="157163" y="1295400"/>
          <a:ext cx="8829674" cy="312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5670"/>
                <a:gridCol w="1739837"/>
                <a:gridCol w="1739837"/>
                <a:gridCol w="1716531"/>
                <a:gridCol w="1447799"/>
              </a:tblGrid>
              <a:tr h="157075"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Timeline</a:t>
                      </a:r>
                      <a:endParaRPr lang="en-US" sz="11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29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  <a:effectLst/>
                        </a:rPr>
                        <a:t>st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 Week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en-US" sz="1100" b="1" baseline="30000" dirty="0">
                          <a:solidFill>
                            <a:schemeClr val="tx1"/>
                          </a:solidFill>
                          <a:effectLst/>
                        </a:rPr>
                        <a:t>nd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 Week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US" sz="1100" b="1" baseline="30000" dirty="0">
                          <a:solidFill>
                            <a:schemeClr val="tx1"/>
                          </a:solidFill>
                          <a:effectLst/>
                        </a:rPr>
                        <a:t>rd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 Week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en-US" sz="1100" b="1" baseline="30000" dirty="0">
                          <a:solidFill>
                            <a:schemeClr val="tx1"/>
                          </a:solidFill>
                          <a:effectLst/>
                        </a:rPr>
                        <a:t>th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 Week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en-US" sz="1100" b="1" baseline="30000" dirty="0">
                          <a:solidFill>
                            <a:schemeClr val="tx1"/>
                          </a:solidFill>
                          <a:effectLst/>
                        </a:rPr>
                        <a:t>th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 Week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</a:tr>
              <a:tr h="27580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Implement: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>
                          <a:effectLst/>
                        </a:rPr>
                        <a:t>Design Fliers/use fliers and pamphlets from DEA website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>
                          <a:effectLst/>
                        </a:rPr>
                        <a:t>Set date to speak with Senior Citizens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>
                          <a:effectLst/>
                        </a:rPr>
                        <a:t>Distribute material – doctor offices, pharmacies, schools, church, library, local businesses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>
                          <a:effectLst/>
                        </a:rPr>
                        <a:t>Provide/ share Social Media Widget with Drug Take Back facts for websites/media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Meet with the Senior Citizen Center - education</a:t>
                      </a:r>
                      <a:endParaRPr lang="en-US" sz="10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PSA on the radio</a:t>
                      </a:r>
                      <a:endParaRPr lang="en-US" sz="1000" dirty="0">
                        <a:effectLst/>
                      </a:endParaRPr>
                    </a:p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Newspaper article</a:t>
                      </a:r>
                      <a:endParaRPr lang="en-US" sz="1000" dirty="0">
                        <a:effectLst/>
                      </a:endParaRPr>
                    </a:p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Distribute drop-off boxes at local pharmacies</a:t>
                      </a:r>
                      <a:endParaRPr lang="en-US" sz="1000" dirty="0">
                        <a:effectLst/>
                      </a:endParaRPr>
                    </a:p>
                    <a:p>
                      <a:pPr marL="17399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Big tent event held on the court house lawn with Law Enforcement </a:t>
                      </a:r>
                      <a:endParaRPr lang="en-US" sz="1000" dirty="0">
                        <a:effectLst/>
                      </a:endParaRPr>
                    </a:p>
                    <a:p>
                      <a:pPr marL="146685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Clean up the community signage</a:t>
                      </a:r>
                      <a:endParaRPr lang="en-US" sz="1000" dirty="0">
                        <a:effectLst/>
                      </a:endParaRPr>
                    </a:p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Evaluate the project</a:t>
                      </a:r>
                      <a:endParaRPr lang="en-US" sz="1000" dirty="0">
                        <a:effectLst/>
                      </a:endParaRPr>
                    </a:p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Send thank you notes to all volunteers</a:t>
                      </a:r>
                      <a:endParaRPr lang="en-US" sz="1000" dirty="0">
                        <a:effectLst/>
                      </a:endParaRPr>
                    </a:p>
                    <a:p>
                      <a:pPr marL="342900" marR="0" lvl="0" indent="-342900" 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Newspaper article letting community know what was collected and thank participating businesses</a:t>
                      </a:r>
                      <a:endParaRPr lang="en-US" sz="10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62" marR="63062" marT="0" marB="0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600295"/>
              </p:ext>
            </p:extLst>
          </p:nvPr>
        </p:nvGraphicFramePr>
        <p:xfrm>
          <a:off x="152400" y="4419600"/>
          <a:ext cx="8839200" cy="2645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11405"/>
                <a:gridCol w="2658089"/>
                <a:gridCol w="2969706"/>
              </a:tblGrid>
              <a:tr h="3306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Plan /Activities</a:t>
                      </a:r>
                      <a:endParaRPr lang="en-US" sz="11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Coalition Partner(s) Responsible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To be completed by: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 anchor="ctr"/>
                </a:tc>
              </a:tr>
              <a:tr h="20591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Design Fliers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Local Printing company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March 10th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</a:tr>
              <a:tr h="20591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Contact Senior Citizen Center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Project Director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March 1st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</a:tr>
              <a:tr h="20591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Distribute Material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ALL Coalition members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March 20th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</a:tr>
              <a:tr h="20591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Social Media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Marketing Coordinator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March 20th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</a:tr>
              <a:tr h="3306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Meeting with Senior Citizens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Project Director/Sheriff Department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March 25th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</a:tr>
              <a:tr h="20591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PSA 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Youth, coalition members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April 1st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</a:tr>
              <a:tr h="20591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EVENT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EVERYONE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April 17th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</a:tr>
              <a:tr h="20591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Week 5 items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Coalition members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April 30th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</a:tr>
              <a:tr h="20591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</a:tr>
              <a:tr h="20591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51" marR="6285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22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Sharing A Strong Message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*Please see attached sample for reference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1752" y="1600200"/>
            <a:ext cx="83850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WHY DOES SAFE DRUG DISPOSAL MATTER</a:t>
            </a:r>
            <a:r>
              <a:rPr lang="en-US" dirty="0" smtClean="0"/>
              <a:t>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Accidental drug overdose is one of the most common sources of household injury</a:t>
            </a:r>
            <a:r>
              <a:rPr lang="en-US" dirty="0" smtClean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Prescription drugs – especially controlled substances, such as pain medications – can be intentionally misused to get high. </a:t>
            </a:r>
            <a:endParaRPr lang="en-U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Drug </a:t>
            </a:r>
            <a:r>
              <a:rPr lang="en-US" dirty="0"/>
              <a:t>use by teens is especially concerning as it can lead to the development of a chronic substance use disorder</a:t>
            </a:r>
            <a:r>
              <a:rPr lang="en-US" dirty="0" smtClean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 Expired drugs may not only be ineffective, they can be harmful to the user. </a:t>
            </a:r>
            <a:endParaRPr lang="en-U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Sharing </a:t>
            </a:r>
            <a:r>
              <a:rPr lang="en-US" dirty="0"/>
              <a:t>medicines can lead to dangerous health consequences</a:t>
            </a:r>
            <a:r>
              <a:rPr lang="en-US" dirty="0" smtClean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Most incidents of prescription and OTC medication theft are committed by someone the victim knows well and who has </a:t>
            </a:r>
            <a:r>
              <a:rPr lang="en-US" dirty="0" smtClean="0"/>
              <a:t>open </a:t>
            </a:r>
            <a:r>
              <a:rPr lang="en-US" dirty="0"/>
              <a:t>access to the home</a:t>
            </a:r>
            <a:r>
              <a:rPr lang="en-US" dirty="0" smtClean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15% of Mercer County Youth said they have used a prescription drug that was not theirs.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06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Sharing A Strong Message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*Please see attached sample for reference</a:t>
            </a:r>
            <a:endParaRPr lang="en-US" dirty="0"/>
          </a:p>
        </p:txBody>
      </p:sp>
      <p:pic>
        <p:nvPicPr>
          <p:cNvPr id="3" name="DEA TakeBack April 2017 Patrick Chung 30-sec PS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698950"/>
            <a:ext cx="6054852" cy="4000500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</p:spTree>
    <p:extLst>
      <p:ext uri="{BB962C8B-B14F-4D97-AF65-F5344CB8AC3E}">
        <p14:creationId xmlns:p14="http://schemas.microsoft.com/office/powerpoint/2010/main" val="235584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*Please see attached sample for reference</a:t>
            </a:r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464933"/>
              </p:ext>
            </p:extLst>
          </p:nvPr>
        </p:nvGraphicFramePr>
        <p:xfrm>
          <a:off x="301750" y="1523998"/>
          <a:ext cx="8534401" cy="49505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4511"/>
                <a:gridCol w="1524000"/>
                <a:gridCol w="1786758"/>
                <a:gridCol w="2049518"/>
                <a:gridCol w="1639614"/>
              </a:tblGrid>
              <a:tr h="1886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 anchor="ctr"/>
                </a:tc>
                <a:tc gridSpan="4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Process Evaluation Items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464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Activities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Successes?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What could be better / </a:t>
                      </a:r>
                      <a:endParaRPr lang="en-US" sz="100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How can we change it?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What did not work /</a:t>
                      </a:r>
                      <a:endParaRPr lang="en-US" sz="100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What do we do away with?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How many participated?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92978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Design Fliers/use fliers and pamphlets from DEA website</a:t>
                      </a:r>
                      <a:endParaRPr lang="en-US" sz="100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92978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Provide/ share Social Media Widget with Drug Take Back facts for websites/media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20226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PSA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4648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Educational meeting with Senior Citizens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20226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BIG Tent Event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20226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20226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20226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20226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20226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20226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  <a:tr h="20226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Maiandra GD" panose="020E0502030308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77" marR="5967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719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2549</TotalTime>
  <Words>952</Words>
  <Application>Microsoft Office PowerPoint</Application>
  <PresentationFormat>On-screen Show (4:3)</PresentationFormat>
  <Paragraphs>282</Paragraphs>
  <Slides>12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Georgia</vt:lpstr>
      <vt:lpstr>Maiandra GD</vt:lpstr>
      <vt:lpstr>Times New Roman</vt:lpstr>
      <vt:lpstr>Wingdings</vt:lpstr>
      <vt:lpstr>Wingdings 2</vt:lpstr>
      <vt:lpstr>Civic</vt:lpstr>
      <vt:lpstr>National Health Observances National Drug Take Back Day</vt:lpstr>
      <vt:lpstr>National Drug Take Back Day</vt:lpstr>
      <vt:lpstr>History &amp; Scope of Observance</vt:lpstr>
      <vt:lpstr>Partners to Engage (Who is Doing What?)</vt:lpstr>
      <vt:lpstr>Target Audience</vt:lpstr>
      <vt:lpstr>Project Plan &amp; Timeline </vt:lpstr>
      <vt:lpstr>Sharing A Strong Message</vt:lpstr>
      <vt:lpstr>Sharing A Strong Message</vt:lpstr>
      <vt:lpstr>Evaluation </vt:lpstr>
      <vt:lpstr>Budget</vt:lpstr>
      <vt:lpstr>Call To Action</vt:lpstr>
      <vt:lpstr>Resources/Website Links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Health Observances (NHO)</dc:title>
  <dc:creator>Allison</dc:creator>
  <cp:lastModifiedBy>Amy Miller</cp:lastModifiedBy>
  <cp:revision>46</cp:revision>
  <dcterms:created xsi:type="dcterms:W3CDTF">2017-09-28T17:52:30Z</dcterms:created>
  <dcterms:modified xsi:type="dcterms:W3CDTF">2017-12-13T16:56:42Z</dcterms:modified>
</cp:coreProperties>
</file>