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4"/>
  </p:notesMasterIdLst>
  <p:handoutMasterIdLst>
    <p:handoutMasterId r:id="rId15"/>
  </p:handoutMasterIdLst>
  <p:sldIdLst>
    <p:sldId id="256" r:id="rId2"/>
    <p:sldId id="257" r:id="rId3"/>
    <p:sldId id="258" r:id="rId4"/>
    <p:sldId id="259" r:id="rId5"/>
    <p:sldId id="260" r:id="rId6"/>
    <p:sldId id="266" r:id="rId7"/>
    <p:sldId id="267" r:id="rId8"/>
    <p:sldId id="262" r:id="rId9"/>
    <p:sldId id="263" r:id="rId10"/>
    <p:sldId id="264" r:id="rId11"/>
    <p:sldId id="265" r:id="rId12"/>
    <p:sldId id="269" r:id="rId13"/>
  </p:sldIdLst>
  <p:sldSz cx="9144000" cy="6858000" type="screen4x3"/>
  <p:notesSz cx="7010400" cy="92360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FF"/>
    <a:srgbClr val="6699FF"/>
    <a:srgbClr val="BDDEFF"/>
    <a:srgbClr val="99CCFF"/>
    <a:srgbClr val="85CEFF"/>
    <a:srgbClr val="0099FF"/>
    <a:srgbClr val="97BAFF"/>
    <a:srgbClr val="66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1" autoAdjust="0"/>
    <p:restoredTop sz="94676" autoAdjust="0"/>
  </p:normalViewPr>
  <p:slideViewPr>
    <p:cSldViewPr>
      <p:cViewPr varScale="1">
        <p:scale>
          <a:sx n="110" d="100"/>
          <a:sy n="110" d="100"/>
        </p:scale>
        <p:origin x="-1650" y="-90"/>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p:cViewPr>
        <p:scale>
          <a:sx n="100" d="100"/>
          <a:sy n="100" d="100"/>
        </p:scale>
        <p:origin x="-3504" y="366"/>
      </p:cViewPr>
      <p:guideLst>
        <p:guide orient="horz" pos="2909"/>
        <p:guide pos="220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1963"/>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970338" y="0"/>
            <a:ext cx="3038475" cy="461963"/>
          </a:xfrm>
          <a:prstGeom prst="rect">
            <a:avLst/>
          </a:prstGeom>
        </p:spPr>
        <p:txBody>
          <a:bodyPr vert="horz" lIns="91440" tIns="45720" rIns="91440" bIns="45720" rtlCol="0"/>
          <a:lstStyle>
            <a:lvl1pPr algn="r">
              <a:defRPr sz="1200"/>
            </a:lvl1pPr>
          </a:lstStyle>
          <a:p>
            <a:fld id="{AAC5F9FD-7D11-4D25-8C3B-345DBABFD5B1}" type="datetimeFigureOut">
              <a:rPr lang="en-US" smtClean="0"/>
              <a:t>11/28/2017</a:t>
            </a:fld>
            <a:endParaRPr lang="en-US"/>
          </a:p>
        </p:txBody>
      </p:sp>
      <p:sp>
        <p:nvSpPr>
          <p:cNvPr id="4" name="Footer Placeholder 3"/>
          <p:cNvSpPr>
            <a:spLocks noGrp="1"/>
          </p:cNvSpPr>
          <p:nvPr>
            <p:ph type="ftr" sz="quarter" idx="2"/>
          </p:nvPr>
        </p:nvSpPr>
        <p:spPr>
          <a:xfrm>
            <a:off x="0" y="8772525"/>
            <a:ext cx="3038475" cy="461963"/>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970338" y="8772525"/>
            <a:ext cx="3038475" cy="461963"/>
          </a:xfrm>
          <a:prstGeom prst="rect">
            <a:avLst/>
          </a:prstGeom>
        </p:spPr>
        <p:txBody>
          <a:bodyPr vert="horz" lIns="91440" tIns="45720" rIns="91440" bIns="45720" rtlCol="0" anchor="b"/>
          <a:lstStyle>
            <a:lvl1pPr algn="r">
              <a:defRPr sz="1200"/>
            </a:lvl1pPr>
          </a:lstStyle>
          <a:p>
            <a:fld id="{25563E1C-C4EE-47EF-AF0B-C1D89A1EAAD9}" type="slidenum">
              <a:rPr lang="en-US" smtClean="0"/>
              <a:t>‹#›</a:t>
            </a:fld>
            <a:endParaRPr lang="en-US"/>
          </a:p>
        </p:txBody>
      </p:sp>
    </p:spTree>
    <p:extLst>
      <p:ext uri="{BB962C8B-B14F-4D97-AF65-F5344CB8AC3E}">
        <p14:creationId xmlns:p14="http://schemas.microsoft.com/office/powerpoint/2010/main" val="25053848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1804"/>
          </a:xfrm>
          <a:prstGeom prst="rect">
            <a:avLst/>
          </a:prstGeom>
        </p:spPr>
        <p:txBody>
          <a:bodyPr vert="horz" lIns="92830" tIns="46415" rIns="92830" bIns="46415" rtlCol="0"/>
          <a:lstStyle>
            <a:lvl1pPr algn="l">
              <a:defRPr sz="1200"/>
            </a:lvl1pPr>
          </a:lstStyle>
          <a:p>
            <a:endParaRPr lang="en-US"/>
          </a:p>
        </p:txBody>
      </p:sp>
      <p:sp>
        <p:nvSpPr>
          <p:cNvPr id="3" name="Date Placeholder 2"/>
          <p:cNvSpPr>
            <a:spLocks noGrp="1"/>
          </p:cNvSpPr>
          <p:nvPr>
            <p:ph type="dt" idx="1"/>
          </p:nvPr>
        </p:nvSpPr>
        <p:spPr>
          <a:xfrm>
            <a:off x="3970938" y="0"/>
            <a:ext cx="3037840" cy="461804"/>
          </a:xfrm>
          <a:prstGeom prst="rect">
            <a:avLst/>
          </a:prstGeom>
        </p:spPr>
        <p:txBody>
          <a:bodyPr vert="horz" lIns="92830" tIns="46415" rIns="92830" bIns="46415" rtlCol="0"/>
          <a:lstStyle>
            <a:lvl1pPr algn="r">
              <a:defRPr sz="1200"/>
            </a:lvl1pPr>
          </a:lstStyle>
          <a:p>
            <a:fld id="{46E3131D-3E1B-43DF-A9B1-F6E48AFF47BA}" type="datetimeFigureOut">
              <a:rPr lang="en-US" smtClean="0"/>
              <a:t>11/28/2017</a:t>
            </a:fld>
            <a:endParaRPr lang="en-US"/>
          </a:p>
        </p:txBody>
      </p:sp>
      <p:sp>
        <p:nvSpPr>
          <p:cNvPr id="4" name="Slide Image Placeholder 3"/>
          <p:cNvSpPr>
            <a:spLocks noGrp="1" noRot="1" noChangeAspect="1"/>
          </p:cNvSpPr>
          <p:nvPr>
            <p:ph type="sldImg" idx="2"/>
          </p:nvPr>
        </p:nvSpPr>
        <p:spPr>
          <a:xfrm>
            <a:off x="1195388" y="692150"/>
            <a:ext cx="4619625" cy="3463925"/>
          </a:xfrm>
          <a:prstGeom prst="rect">
            <a:avLst/>
          </a:prstGeom>
          <a:noFill/>
          <a:ln w="12700">
            <a:solidFill>
              <a:prstClr val="black"/>
            </a:solidFill>
          </a:ln>
        </p:spPr>
        <p:txBody>
          <a:bodyPr vert="horz" lIns="92830" tIns="46415" rIns="92830" bIns="46415" rtlCol="0" anchor="ctr"/>
          <a:lstStyle/>
          <a:p>
            <a:endParaRPr lang="en-US"/>
          </a:p>
        </p:txBody>
      </p:sp>
      <p:sp>
        <p:nvSpPr>
          <p:cNvPr id="5" name="Notes Placeholder 4"/>
          <p:cNvSpPr>
            <a:spLocks noGrp="1"/>
          </p:cNvSpPr>
          <p:nvPr>
            <p:ph type="body" sz="quarter" idx="3"/>
          </p:nvPr>
        </p:nvSpPr>
        <p:spPr>
          <a:xfrm>
            <a:off x="701040" y="4387136"/>
            <a:ext cx="5608320" cy="4156234"/>
          </a:xfrm>
          <a:prstGeom prst="rect">
            <a:avLst/>
          </a:prstGeom>
        </p:spPr>
        <p:txBody>
          <a:bodyPr vert="horz" lIns="92830" tIns="46415" rIns="92830" bIns="46415"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772668"/>
            <a:ext cx="3037840" cy="461804"/>
          </a:xfrm>
          <a:prstGeom prst="rect">
            <a:avLst/>
          </a:prstGeom>
        </p:spPr>
        <p:txBody>
          <a:bodyPr vert="horz" lIns="92830" tIns="46415" rIns="92830" bIns="46415"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772668"/>
            <a:ext cx="3037840" cy="461804"/>
          </a:xfrm>
          <a:prstGeom prst="rect">
            <a:avLst/>
          </a:prstGeom>
        </p:spPr>
        <p:txBody>
          <a:bodyPr vert="horz" lIns="92830" tIns="46415" rIns="92830" bIns="46415" rtlCol="0" anchor="b"/>
          <a:lstStyle>
            <a:lvl1pPr algn="r">
              <a:defRPr sz="1200"/>
            </a:lvl1pPr>
          </a:lstStyle>
          <a:p>
            <a:fld id="{77471A7E-984C-4573-B142-6BA62D6E1803}" type="slidenum">
              <a:rPr lang="en-US" smtClean="0"/>
              <a:t>‹#›</a:t>
            </a:fld>
            <a:endParaRPr lang="en-US"/>
          </a:p>
        </p:txBody>
      </p:sp>
    </p:spTree>
    <p:extLst>
      <p:ext uri="{BB962C8B-B14F-4D97-AF65-F5344CB8AC3E}">
        <p14:creationId xmlns:p14="http://schemas.microsoft.com/office/powerpoint/2010/main" val="4107976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independentsector.org/resource/the-value-of-volunteer-time/"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Intro ourselves</a:t>
            </a:r>
          </a:p>
          <a:p>
            <a:r>
              <a:rPr lang="en-US" dirty="0" smtClean="0"/>
              <a:t>Leane – County – Agency </a:t>
            </a:r>
            <a:endParaRPr lang="en-US" dirty="0" smtClean="0"/>
          </a:p>
          <a:p>
            <a:r>
              <a:rPr lang="en-US" dirty="0" smtClean="0"/>
              <a:t>Robin – county – Agency </a:t>
            </a:r>
            <a:endParaRPr lang="en-US" dirty="0"/>
          </a:p>
          <a:p>
            <a:endParaRPr lang="en-US" dirty="0" smtClean="0"/>
          </a:p>
          <a:p>
            <a:r>
              <a:rPr lang="en-US" dirty="0" smtClean="0"/>
              <a:t>Robin - </a:t>
            </a:r>
            <a:r>
              <a:rPr lang="en-US" dirty="0" smtClean="0"/>
              <a:t>We </a:t>
            </a:r>
            <a:r>
              <a:rPr lang="en-US" dirty="0" smtClean="0"/>
              <a:t>are going to discuss the process you can use to help your community engage in activities that support National Problem Gambling Awareness Month.</a:t>
            </a:r>
            <a:endParaRPr lang="en-US" dirty="0"/>
          </a:p>
        </p:txBody>
      </p:sp>
      <p:sp>
        <p:nvSpPr>
          <p:cNvPr id="4" name="Slide Number Placeholder 3"/>
          <p:cNvSpPr>
            <a:spLocks noGrp="1"/>
          </p:cNvSpPr>
          <p:nvPr>
            <p:ph type="sldNum" sz="quarter" idx="10"/>
          </p:nvPr>
        </p:nvSpPr>
        <p:spPr/>
        <p:txBody>
          <a:bodyPr/>
          <a:lstStyle/>
          <a:p>
            <a:fld id="{77471A7E-984C-4573-B142-6BA62D6E1803}" type="slidenum">
              <a:rPr lang="en-US" smtClean="0"/>
              <a:t>1</a:t>
            </a:fld>
            <a:endParaRPr lang="en-US"/>
          </a:p>
        </p:txBody>
      </p:sp>
    </p:spTree>
    <p:extLst>
      <p:ext uri="{BB962C8B-B14F-4D97-AF65-F5344CB8AC3E}">
        <p14:creationId xmlns:p14="http://schemas.microsoft.com/office/powerpoint/2010/main" val="40095432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Robin </a:t>
            </a:r>
            <a:endParaRPr lang="en-US" dirty="0"/>
          </a:p>
        </p:txBody>
      </p:sp>
      <p:sp>
        <p:nvSpPr>
          <p:cNvPr id="4" name="Slide Number Placeholder 3"/>
          <p:cNvSpPr>
            <a:spLocks noGrp="1"/>
          </p:cNvSpPr>
          <p:nvPr>
            <p:ph type="sldNum" sz="quarter" idx="10"/>
          </p:nvPr>
        </p:nvSpPr>
        <p:spPr/>
        <p:txBody>
          <a:bodyPr/>
          <a:lstStyle/>
          <a:p>
            <a:fld id="{77471A7E-984C-4573-B142-6BA62D6E1803}" type="slidenum">
              <a:rPr lang="en-US" smtClean="0"/>
              <a:t>10</a:t>
            </a:fld>
            <a:endParaRPr lang="en-US"/>
          </a:p>
        </p:txBody>
      </p:sp>
    </p:spTree>
    <p:extLst>
      <p:ext uri="{BB962C8B-B14F-4D97-AF65-F5344CB8AC3E}">
        <p14:creationId xmlns:p14="http://schemas.microsoft.com/office/powerpoint/2010/main" val="9732671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55638"/>
            <a:ext cx="4619625" cy="3463925"/>
          </a:xfrm>
        </p:spPr>
      </p:sp>
      <p:sp>
        <p:nvSpPr>
          <p:cNvPr id="3" name="Notes Placeholder 2"/>
          <p:cNvSpPr>
            <a:spLocks noGrp="1"/>
          </p:cNvSpPr>
          <p:nvPr>
            <p:ph type="body" idx="1"/>
          </p:nvPr>
        </p:nvSpPr>
        <p:spPr/>
        <p:txBody>
          <a:bodyPr/>
          <a:lstStyle/>
          <a:p>
            <a:r>
              <a:rPr lang="en-US" dirty="0" smtClean="0"/>
              <a:t>Leane – </a:t>
            </a:r>
          </a:p>
          <a:p>
            <a:endParaRPr lang="en-US" dirty="0"/>
          </a:p>
          <a:p>
            <a:r>
              <a:rPr lang="en-US" dirty="0" smtClean="0"/>
              <a:t>Here</a:t>
            </a:r>
            <a:r>
              <a:rPr lang="en-US" baseline="0" dirty="0" smtClean="0"/>
              <a:t> </a:t>
            </a:r>
            <a:r>
              <a:rPr lang="en-US" baseline="0" dirty="0" smtClean="0"/>
              <a:t>is a list of websites that you might find helpful as you work toward establishing a Problem Gambling Awareness Month Activity in your county. </a:t>
            </a:r>
            <a:endParaRPr lang="en-US" baseline="0" dirty="0" smtClean="0"/>
          </a:p>
          <a:p>
            <a:endParaRPr lang="en-US" dirty="0"/>
          </a:p>
          <a:p>
            <a:endParaRPr lang="en-US" dirty="0" smtClean="0"/>
          </a:p>
          <a:p>
            <a:endParaRPr lang="en-US" dirty="0"/>
          </a:p>
        </p:txBody>
      </p:sp>
      <p:sp>
        <p:nvSpPr>
          <p:cNvPr id="4" name="Slide Number Placeholder 3"/>
          <p:cNvSpPr>
            <a:spLocks noGrp="1"/>
          </p:cNvSpPr>
          <p:nvPr>
            <p:ph type="sldNum" sz="quarter" idx="10"/>
          </p:nvPr>
        </p:nvSpPr>
        <p:spPr/>
        <p:txBody>
          <a:bodyPr/>
          <a:lstStyle/>
          <a:p>
            <a:fld id="{77471A7E-984C-4573-B142-6BA62D6E1803}" type="slidenum">
              <a:rPr lang="en-US" smtClean="0"/>
              <a:t>11</a:t>
            </a:fld>
            <a:endParaRPr lang="en-US"/>
          </a:p>
        </p:txBody>
      </p:sp>
    </p:spTree>
    <p:extLst>
      <p:ext uri="{BB962C8B-B14F-4D97-AF65-F5344CB8AC3E}">
        <p14:creationId xmlns:p14="http://schemas.microsoft.com/office/powerpoint/2010/main" val="41835388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Thank you for joining us on this webinar. </a:t>
            </a:r>
          </a:p>
          <a:p>
            <a:endParaRPr lang="en-US" dirty="0"/>
          </a:p>
          <a:p>
            <a:r>
              <a:rPr lang="en-US" dirty="0" smtClean="0"/>
              <a:t>It is our intent that you find this template useful as you work to engage your community in raising awareness about the issue of Problem Gambling.</a:t>
            </a:r>
          </a:p>
          <a:p>
            <a:endParaRPr lang="en-US" dirty="0"/>
          </a:p>
          <a:p>
            <a:r>
              <a:rPr lang="en-US" dirty="0" smtClean="0"/>
              <a:t>Have fun and enjoy the process as you engage your community in this effort.</a:t>
            </a:r>
          </a:p>
          <a:p>
            <a:endParaRPr lang="en-US" dirty="0"/>
          </a:p>
        </p:txBody>
      </p:sp>
      <p:sp>
        <p:nvSpPr>
          <p:cNvPr id="4" name="Slide Number Placeholder 3"/>
          <p:cNvSpPr>
            <a:spLocks noGrp="1"/>
          </p:cNvSpPr>
          <p:nvPr>
            <p:ph type="sldNum" sz="quarter" idx="10"/>
          </p:nvPr>
        </p:nvSpPr>
        <p:spPr/>
        <p:txBody>
          <a:bodyPr/>
          <a:lstStyle/>
          <a:p>
            <a:fld id="{77471A7E-984C-4573-B142-6BA62D6E1803}" type="slidenum">
              <a:rPr lang="en-US" smtClean="0"/>
              <a:t>12</a:t>
            </a:fld>
            <a:endParaRPr lang="en-US"/>
          </a:p>
        </p:txBody>
      </p:sp>
    </p:spTree>
    <p:extLst>
      <p:ext uri="{BB962C8B-B14F-4D97-AF65-F5344CB8AC3E}">
        <p14:creationId xmlns:p14="http://schemas.microsoft.com/office/powerpoint/2010/main" val="40095432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Robin – this slide</a:t>
            </a:r>
            <a:endParaRPr lang="en-US" dirty="0"/>
          </a:p>
        </p:txBody>
      </p:sp>
      <p:sp>
        <p:nvSpPr>
          <p:cNvPr id="4" name="Slide Number Placeholder 3"/>
          <p:cNvSpPr>
            <a:spLocks noGrp="1"/>
          </p:cNvSpPr>
          <p:nvPr>
            <p:ph type="sldNum" sz="quarter" idx="10"/>
          </p:nvPr>
        </p:nvSpPr>
        <p:spPr/>
        <p:txBody>
          <a:bodyPr/>
          <a:lstStyle/>
          <a:p>
            <a:fld id="{77471A7E-984C-4573-B142-6BA62D6E1803}" type="slidenum">
              <a:rPr lang="en-US" smtClean="0"/>
              <a:t>2</a:t>
            </a:fld>
            <a:endParaRPr lang="en-US"/>
          </a:p>
        </p:txBody>
      </p:sp>
    </p:spTree>
    <p:extLst>
      <p:ext uri="{BB962C8B-B14F-4D97-AF65-F5344CB8AC3E}">
        <p14:creationId xmlns:p14="http://schemas.microsoft.com/office/powerpoint/2010/main" val="20527600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Leane – </a:t>
            </a:r>
          </a:p>
          <a:p>
            <a:endParaRPr lang="en-US" dirty="0"/>
          </a:p>
          <a:p>
            <a:r>
              <a:rPr lang="en-US" dirty="0" smtClean="0"/>
              <a:t>This </a:t>
            </a:r>
            <a:r>
              <a:rPr lang="en-US" dirty="0" smtClean="0"/>
              <a:t>slide is an example of a worksheet that you can use in your community. </a:t>
            </a:r>
          </a:p>
          <a:p>
            <a:r>
              <a:rPr lang="en-US" dirty="0" smtClean="0"/>
              <a:t>Think about all the areas to engage in your own community and fill in the worksheet with the names of the proposed community members. Also work on determining what</a:t>
            </a:r>
            <a:r>
              <a:rPr lang="en-US" baseline="0" dirty="0" smtClean="0"/>
              <a:t> role they will play in engaging the community </a:t>
            </a:r>
            <a:r>
              <a:rPr lang="en-US" dirty="0" smtClean="0"/>
              <a:t>in raising awareness about problem </a:t>
            </a:r>
            <a:r>
              <a:rPr lang="en-US" baseline="0" dirty="0" smtClean="0"/>
              <a:t>gambling. This worksheet should</a:t>
            </a:r>
            <a:r>
              <a:rPr lang="en-US" dirty="0" smtClean="0"/>
              <a:t> be completed during a coalition meeting or by the appropriate coalition committee. </a:t>
            </a:r>
            <a:endParaRPr lang="en-US" baseline="0" dirty="0" smtClean="0"/>
          </a:p>
          <a:p>
            <a:endParaRPr lang="en-US" dirty="0"/>
          </a:p>
        </p:txBody>
      </p:sp>
      <p:sp>
        <p:nvSpPr>
          <p:cNvPr id="4" name="Slide Number Placeholder 3"/>
          <p:cNvSpPr>
            <a:spLocks noGrp="1"/>
          </p:cNvSpPr>
          <p:nvPr>
            <p:ph type="sldNum" sz="quarter" idx="10"/>
          </p:nvPr>
        </p:nvSpPr>
        <p:spPr/>
        <p:txBody>
          <a:bodyPr/>
          <a:lstStyle/>
          <a:p>
            <a:fld id="{77471A7E-984C-4573-B142-6BA62D6E1803}" type="slidenum">
              <a:rPr lang="en-US" smtClean="0"/>
              <a:t>3</a:t>
            </a:fld>
            <a:endParaRPr lang="en-US"/>
          </a:p>
        </p:txBody>
      </p:sp>
    </p:spTree>
    <p:extLst>
      <p:ext uri="{BB962C8B-B14F-4D97-AF65-F5344CB8AC3E}">
        <p14:creationId xmlns:p14="http://schemas.microsoft.com/office/powerpoint/2010/main" val="42685976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 Robin -- Read </a:t>
            </a:r>
            <a:r>
              <a:rPr lang="en-US" dirty="0" smtClean="0"/>
              <a:t>slide --</a:t>
            </a:r>
            <a:endParaRPr lang="en-US" dirty="0"/>
          </a:p>
        </p:txBody>
      </p:sp>
      <p:sp>
        <p:nvSpPr>
          <p:cNvPr id="4" name="Slide Number Placeholder 3"/>
          <p:cNvSpPr>
            <a:spLocks noGrp="1"/>
          </p:cNvSpPr>
          <p:nvPr>
            <p:ph type="sldNum" sz="quarter" idx="10"/>
          </p:nvPr>
        </p:nvSpPr>
        <p:spPr/>
        <p:txBody>
          <a:bodyPr/>
          <a:lstStyle/>
          <a:p>
            <a:fld id="{77471A7E-984C-4573-B142-6BA62D6E1803}" type="slidenum">
              <a:rPr lang="en-US" smtClean="0"/>
              <a:t>4</a:t>
            </a:fld>
            <a:endParaRPr lang="en-US"/>
          </a:p>
        </p:txBody>
      </p:sp>
    </p:spTree>
    <p:extLst>
      <p:ext uri="{BB962C8B-B14F-4D97-AF65-F5344CB8AC3E}">
        <p14:creationId xmlns:p14="http://schemas.microsoft.com/office/powerpoint/2010/main" val="22361568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95388" y="384175"/>
            <a:ext cx="4619625" cy="3463925"/>
          </a:xfrm>
        </p:spPr>
      </p:sp>
      <p:sp>
        <p:nvSpPr>
          <p:cNvPr id="3" name="Notes Placeholder 2"/>
          <p:cNvSpPr>
            <a:spLocks noGrp="1"/>
          </p:cNvSpPr>
          <p:nvPr>
            <p:ph type="body" idx="1"/>
          </p:nvPr>
        </p:nvSpPr>
        <p:spPr>
          <a:xfrm>
            <a:off x="311574" y="3925332"/>
            <a:ext cx="6387253" cy="5156809"/>
          </a:xfrm>
        </p:spPr>
        <p:txBody>
          <a:bodyPr/>
          <a:lstStyle/>
          <a:p>
            <a:r>
              <a:rPr lang="en-US" dirty="0" smtClean="0"/>
              <a:t>Leane - This </a:t>
            </a:r>
            <a:r>
              <a:rPr lang="en-US" dirty="0" smtClean="0"/>
              <a:t>is an example of a project plan and timeline</a:t>
            </a:r>
            <a:r>
              <a:rPr lang="en-US" baseline="0" dirty="0" smtClean="0"/>
              <a:t> that you can use as you work toward implementing Program Gambling Awareness Month activities in your county. </a:t>
            </a:r>
          </a:p>
          <a:p>
            <a:endParaRPr lang="en-US" dirty="0"/>
          </a:p>
          <a:p>
            <a:r>
              <a:rPr lang="en-US" baseline="0" dirty="0" smtClean="0"/>
              <a:t>The timeline lists some suggested activities but your county may want to look at other options such as a Video essay contests, a written essay contest, holding community meetings, or a 5k awareness walk/run the options</a:t>
            </a:r>
            <a:r>
              <a:rPr lang="en-US" dirty="0" smtClean="0"/>
              <a:t> are very open</a:t>
            </a:r>
            <a:r>
              <a:rPr lang="en-US" baseline="0" dirty="0" smtClean="0"/>
              <a:t>. However,</a:t>
            </a:r>
            <a:r>
              <a:rPr lang="en-US" dirty="0" smtClean="0"/>
              <a:t> it is important </a:t>
            </a:r>
            <a:r>
              <a:rPr lang="en-US" baseline="0" dirty="0" smtClean="0"/>
              <a:t>that you work with your county Coalition to figure out what works best for your county and what you are able to implement given the resources (money, donations and volunteers) you have available for the project. </a:t>
            </a:r>
          </a:p>
          <a:p>
            <a:endParaRPr lang="en-US" dirty="0"/>
          </a:p>
          <a:p>
            <a:r>
              <a:rPr lang="en-US" dirty="0" smtClean="0"/>
              <a:t>You will also need to think about what activities you want to implement and what needs to happen in order to successfully implement the activity or activities you have chosen.  This is where the project plan comes into play. </a:t>
            </a:r>
            <a:endParaRPr lang="en-US" baseline="0" dirty="0" smtClean="0"/>
          </a:p>
          <a:p>
            <a:endParaRPr lang="en-US" baseline="0" dirty="0" smtClean="0"/>
          </a:p>
          <a:p>
            <a:r>
              <a:rPr lang="en-US" baseline="0" dirty="0" smtClean="0"/>
              <a:t>The project plan should reflect all the steps</a:t>
            </a:r>
            <a:r>
              <a:rPr lang="en-US" dirty="0" smtClean="0"/>
              <a:t> it takes to get the activity ready for your implementation date. It should</a:t>
            </a:r>
            <a:r>
              <a:rPr lang="en-US" baseline="0" dirty="0" smtClean="0"/>
              <a:t> be detailed enough that you anyone can pick it up and know who is doing what and when it will be completed. </a:t>
            </a:r>
          </a:p>
          <a:p>
            <a:endParaRPr lang="en-US" baseline="0" dirty="0"/>
          </a:p>
          <a:p>
            <a:r>
              <a:rPr lang="en-US" dirty="0" smtClean="0"/>
              <a:t> </a:t>
            </a:r>
            <a:r>
              <a:rPr lang="en-US" dirty="0"/>
              <a:t>If you are implementing multiple activities you may want to have a </a:t>
            </a:r>
            <a:r>
              <a:rPr lang="en-US" dirty="0" smtClean="0"/>
              <a:t>separate project </a:t>
            </a:r>
            <a:r>
              <a:rPr lang="en-US" dirty="0"/>
              <a:t>plan for each activity you are planning. </a:t>
            </a:r>
            <a:r>
              <a:rPr lang="en-US" dirty="0" smtClean="0"/>
              <a:t>You may also want to add a title to the top of the project plan that states the activity that the project plan is for, such as, if you are planning a art contest the title would be “Problem Gambling Awareness Art Contest” and the plan/activities would be all the steps it will take to implement the activity and who is responsible for each step and the date the step is to be completed. </a:t>
            </a:r>
          </a:p>
          <a:p>
            <a:endParaRPr lang="en-US" dirty="0"/>
          </a:p>
          <a:p>
            <a:r>
              <a:rPr lang="en-US" dirty="0" smtClean="0"/>
              <a:t>This should be reviewed by the coalition or committee who is working on the activities to ensure you are on track to reach your goals. </a:t>
            </a:r>
          </a:p>
          <a:p>
            <a:endParaRPr lang="en-US" dirty="0"/>
          </a:p>
          <a:p>
            <a:endParaRPr lang="en-US" baseline="0" dirty="0" smtClean="0"/>
          </a:p>
        </p:txBody>
      </p:sp>
      <p:sp>
        <p:nvSpPr>
          <p:cNvPr id="4" name="Slide Number Placeholder 3"/>
          <p:cNvSpPr>
            <a:spLocks noGrp="1"/>
          </p:cNvSpPr>
          <p:nvPr>
            <p:ph type="sldNum" sz="quarter" idx="10"/>
          </p:nvPr>
        </p:nvSpPr>
        <p:spPr/>
        <p:txBody>
          <a:bodyPr/>
          <a:lstStyle/>
          <a:p>
            <a:fld id="{77471A7E-984C-4573-B142-6BA62D6E1803}" type="slidenum">
              <a:rPr lang="en-US" smtClean="0"/>
              <a:t>5</a:t>
            </a:fld>
            <a:endParaRPr lang="en-US"/>
          </a:p>
        </p:txBody>
      </p:sp>
    </p:spTree>
    <p:extLst>
      <p:ext uri="{BB962C8B-B14F-4D97-AF65-F5344CB8AC3E}">
        <p14:creationId xmlns:p14="http://schemas.microsoft.com/office/powerpoint/2010/main" val="33819054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Clr>
                <a:srgbClr val="0066FF"/>
              </a:buClr>
            </a:pPr>
            <a:r>
              <a:rPr lang="en-US" dirty="0" smtClean="0"/>
              <a:t> Robin – </a:t>
            </a:r>
          </a:p>
          <a:p>
            <a:pPr>
              <a:buClr>
                <a:srgbClr val="0066FF"/>
              </a:buClr>
            </a:pPr>
            <a:r>
              <a:rPr lang="en-US" dirty="0" smtClean="0"/>
              <a:t>Utilize </a:t>
            </a:r>
            <a:r>
              <a:rPr lang="en-US" dirty="0"/>
              <a:t>Person First Language </a:t>
            </a:r>
          </a:p>
          <a:p>
            <a:pPr>
              <a:buClr>
                <a:srgbClr val="0066FF"/>
              </a:buClr>
            </a:pPr>
            <a:r>
              <a:rPr lang="en-US" dirty="0"/>
              <a:t>Promote healthy lifestyle messaging – allow the reader to think about what a healthy lifestyle looks like</a:t>
            </a:r>
          </a:p>
          <a:p>
            <a:pPr>
              <a:buClr>
                <a:srgbClr val="0066FF"/>
              </a:buClr>
            </a:pPr>
            <a:r>
              <a:rPr lang="en-US" dirty="0"/>
              <a:t>Practice what you want them to do – use pictures that encourage positive images</a:t>
            </a:r>
          </a:p>
          <a:p>
            <a:pPr>
              <a:buClr>
                <a:srgbClr val="0066FF"/>
              </a:buClr>
            </a:pPr>
            <a:r>
              <a:rPr lang="en-US" dirty="0"/>
              <a:t>If you are sharing data, share it in a positive manner. Instead of saying: 13% of people who gamble are at risk of having a gambling addiction. Say: 87% of people do not gamble or make responsible choices when gambling.</a:t>
            </a:r>
          </a:p>
          <a:p>
            <a:pPr>
              <a:buClr>
                <a:srgbClr val="0066FF"/>
              </a:buClr>
            </a:pPr>
            <a:r>
              <a:rPr lang="en-US" dirty="0"/>
              <a:t>Utilize caution when using copyright material such as brands, picture, and music </a:t>
            </a:r>
          </a:p>
          <a:p>
            <a:pPr>
              <a:buClr>
                <a:srgbClr val="0066FF"/>
              </a:buClr>
            </a:pPr>
            <a:r>
              <a:rPr lang="en-US" dirty="0"/>
              <a:t>Please do not use Imagery showing the following:</a:t>
            </a:r>
          </a:p>
          <a:p>
            <a:pPr lvl="1">
              <a:buClr>
                <a:srgbClr val="0066FF"/>
              </a:buClr>
            </a:pPr>
            <a:r>
              <a:rPr lang="en-US" dirty="0"/>
              <a:t>Dice or other items used to gamble</a:t>
            </a:r>
          </a:p>
          <a:p>
            <a:pPr lvl="1">
              <a:buClr>
                <a:srgbClr val="0066FF"/>
              </a:buClr>
            </a:pPr>
            <a:r>
              <a:rPr lang="en-US" dirty="0"/>
              <a:t>Miserable People</a:t>
            </a:r>
          </a:p>
          <a:p>
            <a:endParaRPr lang="en-US" dirty="0"/>
          </a:p>
        </p:txBody>
      </p:sp>
      <p:sp>
        <p:nvSpPr>
          <p:cNvPr id="4" name="Slide Number Placeholder 3"/>
          <p:cNvSpPr>
            <a:spLocks noGrp="1"/>
          </p:cNvSpPr>
          <p:nvPr>
            <p:ph type="sldNum" sz="quarter" idx="10"/>
          </p:nvPr>
        </p:nvSpPr>
        <p:spPr/>
        <p:txBody>
          <a:bodyPr/>
          <a:lstStyle/>
          <a:p>
            <a:fld id="{77471A7E-984C-4573-B142-6BA62D6E1803}" type="slidenum">
              <a:rPr lang="en-US" smtClean="0"/>
              <a:t>6</a:t>
            </a:fld>
            <a:endParaRPr lang="en-US"/>
          </a:p>
        </p:txBody>
      </p:sp>
    </p:spTree>
    <p:extLst>
      <p:ext uri="{BB962C8B-B14F-4D97-AF65-F5344CB8AC3E}">
        <p14:creationId xmlns:p14="http://schemas.microsoft.com/office/powerpoint/2010/main" val="8317787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Leane – </a:t>
            </a:r>
            <a:r>
              <a:rPr lang="en-US" dirty="0" smtClean="0"/>
              <a:t>Here are some things that you can do that will raise awareness  that are low cost or no cost to you.  </a:t>
            </a:r>
            <a:endParaRPr lang="en-US" dirty="0"/>
          </a:p>
        </p:txBody>
      </p:sp>
      <p:sp>
        <p:nvSpPr>
          <p:cNvPr id="4" name="Slide Number Placeholder 3"/>
          <p:cNvSpPr>
            <a:spLocks noGrp="1"/>
          </p:cNvSpPr>
          <p:nvPr>
            <p:ph type="sldNum" sz="quarter" idx="10"/>
          </p:nvPr>
        </p:nvSpPr>
        <p:spPr/>
        <p:txBody>
          <a:bodyPr/>
          <a:lstStyle/>
          <a:p>
            <a:fld id="{77471A7E-984C-4573-B142-6BA62D6E1803}" type="slidenum">
              <a:rPr lang="en-US" smtClean="0"/>
              <a:t>7</a:t>
            </a:fld>
            <a:endParaRPr lang="en-US"/>
          </a:p>
        </p:txBody>
      </p:sp>
    </p:spTree>
    <p:extLst>
      <p:ext uri="{BB962C8B-B14F-4D97-AF65-F5344CB8AC3E}">
        <p14:creationId xmlns:p14="http://schemas.microsoft.com/office/powerpoint/2010/main" val="8317787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 Robin – </a:t>
            </a:r>
          </a:p>
          <a:p>
            <a:r>
              <a:rPr lang="en-US" dirty="0" smtClean="0"/>
              <a:t>After </a:t>
            </a:r>
            <a:r>
              <a:rPr lang="en-US" dirty="0" smtClean="0"/>
              <a:t>the project has been completed you want to make sure you do an evaluation of the awareness activities you have completed so that you can review the effectiveness of the campaign. </a:t>
            </a:r>
          </a:p>
          <a:p>
            <a:endParaRPr lang="en-US" dirty="0"/>
          </a:p>
          <a:p>
            <a:r>
              <a:rPr lang="en-US" dirty="0" smtClean="0"/>
              <a:t>This is an example of what an evaluation would look like. </a:t>
            </a:r>
          </a:p>
          <a:p>
            <a:endParaRPr lang="en-US" dirty="0"/>
          </a:p>
          <a:p>
            <a:r>
              <a:rPr lang="en-US" dirty="0" smtClean="0"/>
              <a:t>Under activities you will want to list all the activities that you chose to implement in your county. </a:t>
            </a:r>
          </a:p>
          <a:p>
            <a:endParaRPr lang="en-US" dirty="0"/>
          </a:p>
          <a:p>
            <a:r>
              <a:rPr lang="en-US" dirty="0" smtClean="0"/>
              <a:t>Then as a coalition you will want to talk about each of the subsequent columns for each activity and document the responses. </a:t>
            </a:r>
          </a:p>
          <a:p>
            <a:endParaRPr lang="en-US" dirty="0"/>
          </a:p>
          <a:p>
            <a:r>
              <a:rPr lang="en-US" dirty="0" smtClean="0"/>
              <a:t>You can do this on a white board or flip chart then transfer this information to a spreadsheet to distribute after the meeting. </a:t>
            </a:r>
          </a:p>
          <a:p>
            <a:endParaRPr lang="en-US" dirty="0"/>
          </a:p>
          <a:p>
            <a:r>
              <a:rPr lang="en-US" dirty="0" smtClean="0"/>
              <a:t>It is important that you take the time to do the evaluation, sometimes after an event everyone just moves on to the next thing but if you do not take the time to do the evaluation you will not know the impact of your work on the community. </a:t>
            </a:r>
          </a:p>
        </p:txBody>
      </p:sp>
      <p:sp>
        <p:nvSpPr>
          <p:cNvPr id="4" name="Slide Number Placeholder 3"/>
          <p:cNvSpPr>
            <a:spLocks noGrp="1"/>
          </p:cNvSpPr>
          <p:nvPr>
            <p:ph type="sldNum" sz="quarter" idx="10"/>
          </p:nvPr>
        </p:nvSpPr>
        <p:spPr/>
        <p:txBody>
          <a:bodyPr/>
          <a:lstStyle/>
          <a:p>
            <a:fld id="{77471A7E-984C-4573-B142-6BA62D6E1803}" type="slidenum">
              <a:rPr lang="en-US" smtClean="0"/>
              <a:t>8</a:t>
            </a:fld>
            <a:endParaRPr lang="en-US"/>
          </a:p>
        </p:txBody>
      </p:sp>
    </p:spTree>
    <p:extLst>
      <p:ext uri="{BB962C8B-B14F-4D97-AF65-F5344CB8AC3E}">
        <p14:creationId xmlns:p14="http://schemas.microsoft.com/office/powerpoint/2010/main" val="23605504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19200" y="198437"/>
            <a:ext cx="4619625" cy="3463925"/>
          </a:xfrm>
        </p:spPr>
      </p:sp>
      <p:sp>
        <p:nvSpPr>
          <p:cNvPr id="3" name="Notes Placeholder 2"/>
          <p:cNvSpPr>
            <a:spLocks noGrp="1"/>
          </p:cNvSpPr>
          <p:nvPr>
            <p:ph type="body" idx="1"/>
          </p:nvPr>
        </p:nvSpPr>
        <p:spPr>
          <a:xfrm>
            <a:off x="152400" y="4160837"/>
            <a:ext cx="6705600" cy="4648200"/>
          </a:xfrm>
        </p:spPr>
        <p:txBody>
          <a:bodyPr/>
          <a:lstStyle/>
          <a:p>
            <a:r>
              <a:rPr lang="en-US" sz="1100" dirty="0" smtClean="0"/>
              <a:t> Leane  - </a:t>
            </a:r>
          </a:p>
          <a:p>
            <a:endParaRPr lang="en-US" sz="1100" dirty="0"/>
          </a:p>
          <a:p>
            <a:r>
              <a:rPr lang="en-US" sz="1100" dirty="0" smtClean="0"/>
              <a:t>This </a:t>
            </a:r>
            <a:r>
              <a:rPr lang="en-US" sz="1100" dirty="0" smtClean="0"/>
              <a:t>slide shows an example of a budget template. This template can be used to determine the cost to your coalition or county for implementing the chosen awareness </a:t>
            </a:r>
            <a:r>
              <a:rPr lang="en-US" sz="1100" dirty="0"/>
              <a:t>activities. When working on the budget for National Problem Gambling Awareness Month Activities you will need to think about a few </a:t>
            </a:r>
            <a:r>
              <a:rPr lang="en-US" sz="1100" dirty="0" smtClean="0"/>
              <a:t>things</a:t>
            </a:r>
            <a:r>
              <a:rPr lang="en-US" sz="1100" dirty="0"/>
              <a:t> </a:t>
            </a:r>
            <a:r>
              <a:rPr lang="en-US" sz="1100" dirty="0" smtClean="0"/>
              <a:t>such as is the cost for the resource going to be paid from coalition funds or is it going to be a donated or will be it an in-kind resource. </a:t>
            </a:r>
            <a:endParaRPr lang="en-US" sz="1100" dirty="0"/>
          </a:p>
          <a:p>
            <a:endParaRPr lang="en-US" sz="1100" dirty="0" smtClean="0"/>
          </a:p>
          <a:p>
            <a:r>
              <a:rPr lang="en-US" sz="1100" dirty="0" smtClean="0"/>
              <a:t>You will need to think about what it going to take to implement the activities that your county has decided to pursue.  Things to think about are how much paid staff time is it going to take, how much volunteer time is it going to take. You will need to determine the hours in order to calculate a cost for payroll. </a:t>
            </a:r>
            <a:r>
              <a:rPr lang="en-US" sz="1100" dirty="0"/>
              <a:t> </a:t>
            </a:r>
            <a:r>
              <a:rPr lang="en-US" sz="1100" dirty="0" smtClean="0"/>
              <a:t>You will also need to consider what supplies is it going to take to carry out your selected activities</a:t>
            </a:r>
            <a:r>
              <a:rPr lang="en-US" sz="1100" dirty="0"/>
              <a:t>. Make the list as comprehensive as possible to ensure you are capturing all the costs associate with your project. </a:t>
            </a:r>
          </a:p>
          <a:p>
            <a:endParaRPr lang="en-US" sz="1100" dirty="0" smtClean="0"/>
          </a:p>
          <a:p>
            <a:r>
              <a:rPr lang="en-US" sz="1100" dirty="0" smtClean="0"/>
              <a:t>When calculating payroll take the number of hours you have determined to be needed and multiply the hours by the paid staff persons hourly wage with benefits included (benefits being social security paid, workers compensation payments, Health insurance benefit cost and Medicare payments) – if possible work with your fiscal officer to determine this rate for each staff member. When utilizing volunteers you can calculate the “in- Kind” cost by multiplying </a:t>
            </a:r>
            <a:r>
              <a:rPr lang="en-US" sz="1100" dirty="0"/>
              <a:t>the hours by </a:t>
            </a:r>
            <a:r>
              <a:rPr lang="en-US" sz="1100" dirty="0" smtClean="0"/>
              <a:t>$24.14 ( the  rate calculated for the value of volunteer hours  per the website Independent Sector. Org (</a:t>
            </a:r>
            <a:r>
              <a:rPr lang="en-US" sz="1100" dirty="0" smtClean="0">
                <a:hlinkClick r:id="rId3"/>
              </a:rPr>
              <a:t>http</a:t>
            </a:r>
            <a:r>
              <a:rPr lang="en-US" sz="1100" dirty="0">
                <a:hlinkClick r:id="rId3"/>
              </a:rPr>
              <a:t>://independentsector.org/resource/the-value-of-volunteer-time</a:t>
            </a:r>
            <a:r>
              <a:rPr lang="en-US" sz="1100" dirty="0" smtClean="0">
                <a:hlinkClick r:id="rId3"/>
              </a:rPr>
              <a:t>/</a:t>
            </a:r>
            <a:r>
              <a:rPr lang="en-US" sz="1100" dirty="0" smtClean="0"/>
              <a:t>)</a:t>
            </a:r>
          </a:p>
          <a:p>
            <a:endParaRPr lang="en-US" sz="1100" dirty="0"/>
          </a:p>
          <a:p>
            <a:r>
              <a:rPr lang="en-US" sz="1100" dirty="0" smtClean="0"/>
              <a:t>Mileage will be calculated if you decide that you will reimburse staff or volunteers for driving to or from an event or other event/activity related driving. This should be calculated using the state rate for mileage reimbursement or your agency rate. </a:t>
            </a:r>
          </a:p>
          <a:p>
            <a:endParaRPr lang="en-US" sz="1100" dirty="0" smtClean="0"/>
          </a:p>
          <a:p>
            <a:r>
              <a:rPr lang="en-US" sz="1100" dirty="0" smtClean="0"/>
              <a:t>To calculate the cost for supplies you will take the list of supplies needed to accomplish the activities you are planning and multiply them by the cost per item. </a:t>
            </a:r>
          </a:p>
          <a:p>
            <a:endParaRPr lang="en-US" sz="1100" dirty="0"/>
          </a:p>
          <a:p>
            <a:r>
              <a:rPr lang="en-US" sz="1100" dirty="0" smtClean="0"/>
              <a:t>You will list all amounts on the budget template and calculate totals at the bottom of the page.</a:t>
            </a:r>
          </a:p>
          <a:p>
            <a:endParaRPr lang="en-US" dirty="0"/>
          </a:p>
          <a:p>
            <a:r>
              <a:rPr lang="en-US" dirty="0" smtClean="0"/>
              <a:t> </a:t>
            </a:r>
            <a:endParaRPr lang="en-US" dirty="0"/>
          </a:p>
        </p:txBody>
      </p:sp>
      <p:sp>
        <p:nvSpPr>
          <p:cNvPr id="4" name="Slide Number Placeholder 3"/>
          <p:cNvSpPr>
            <a:spLocks noGrp="1"/>
          </p:cNvSpPr>
          <p:nvPr>
            <p:ph type="sldNum" sz="quarter" idx="10"/>
          </p:nvPr>
        </p:nvSpPr>
        <p:spPr/>
        <p:txBody>
          <a:bodyPr/>
          <a:lstStyle/>
          <a:p>
            <a:fld id="{77471A7E-984C-4573-B142-6BA62D6E1803}" type="slidenum">
              <a:rPr lang="en-US" smtClean="0"/>
              <a:t>9</a:t>
            </a:fld>
            <a:endParaRPr lang="en-US"/>
          </a:p>
        </p:txBody>
      </p:sp>
      <p:graphicFrame>
        <p:nvGraphicFramePr>
          <p:cNvPr id="5" name="Table 4"/>
          <p:cNvGraphicFramePr>
            <a:graphicFrameLocks noGrp="1"/>
          </p:cNvGraphicFramePr>
          <p:nvPr>
            <p:extLst>
              <p:ext uri="{D42A27DB-BD31-4B8C-83A1-F6EECF244321}">
                <p14:modId xmlns:p14="http://schemas.microsoft.com/office/powerpoint/2010/main" val="2563005134"/>
              </p:ext>
            </p:extLst>
          </p:nvPr>
        </p:nvGraphicFramePr>
        <p:xfrm>
          <a:off x="1295400" y="1341437"/>
          <a:ext cx="4419600" cy="2361565"/>
        </p:xfrm>
        <a:graphic>
          <a:graphicData uri="http://schemas.openxmlformats.org/drawingml/2006/table">
            <a:tbl>
              <a:tblPr firstRow="1" firstCol="1" bandRow="1">
                <a:tableStyleId>{5C22544A-7EE6-4342-B048-85BDC9FD1C3A}</a:tableStyleId>
              </a:tblPr>
              <a:tblGrid>
                <a:gridCol w="1371600"/>
                <a:gridCol w="838200"/>
                <a:gridCol w="990600"/>
                <a:gridCol w="114300"/>
                <a:gridCol w="1104900"/>
              </a:tblGrid>
              <a:tr h="500063">
                <a:tc>
                  <a:txBody>
                    <a:bodyPr/>
                    <a:lstStyle/>
                    <a:p>
                      <a:pPr marL="0" marR="0" algn="ctr">
                        <a:spcBef>
                          <a:spcPts val="0"/>
                        </a:spcBef>
                        <a:spcAft>
                          <a:spcPts val="0"/>
                        </a:spcAft>
                      </a:pPr>
                      <a:r>
                        <a:rPr lang="en-US" sz="1500" dirty="0">
                          <a:effectLst/>
                        </a:rPr>
                        <a:t>Item</a:t>
                      </a:r>
                      <a:endParaRPr lang="en-US" sz="1100" b="1" dirty="0">
                        <a:effectLst/>
                        <a:latin typeface="Maiandra GD"/>
                        <a:ea typeface="Calibri"/>
                        <a:cs typeface="Times New Roman"/>
                      </a:endParaRPr>
                    </a:p>
                  </a:txBody>
                  <a:tcPr marL="64247" marR="64247" marT="0" marB="0" anchor="ctr"/>
                </a:tc>
                <a:tc>
                  <a:txBody>
                    <a:bodyPr/>
                    <a:lstStyle/>
                    <a:p>
                      <a:pPr marL="0" marR="0" algn="ctr">
                        <a:spcBef>
                          <a:spcPts val="0"/>
                        </a:spcBef>
                        <a:spcAft>
                          <a:spcPts val="0"/>
                        </a:spcAft>
                      </a:pPr>
                      <a:r>
                        <a:rPr lang="en-US" sz="1500">
                          <a:effectLst/>
                        </a:rPr>
                        <a:t>Coalition Funds</a:t>
                      </a:r>
                      <a:endParaRPr lang="en-US" sz="1100" b="1">
                        <a:effectLst/>
                        <a:latin typeface="Maiandra GD"/>
                        <a:ea typeface="Calibri"/>
                        <a:cs typeface="Times New Roman"/>
                      </a:endParaRPr>
                    </a:p>
                  </a:txBody>
                  <a:tcPr marL="64247" marR="64247" marT="0" marB="0" anchor="ctr"/>
                </a:tc>
                <a:tc>
                  <a:txBody>
                    <a:bodyPr/>
                    <a:lstStyle/>
                    <a:p>
                      <a:pPr marL="0" marR="0" algn="ctr">
                        <a:spcBef>
                          <a:spcPts val="0"/>
                        </a:spcBef>
                        <a:spcAft>
                          <a:spcPts val="0"/>
                        </a:spcAft>
                      </a:pPr>
                      <a:r>
                        <a:rPr lang="en-US" sz="1500">
                          <a:effectLst/>
                        </a:rPr>
                        <a:t>In-Kind resources/funds</a:t>
                      </a:r>
                      <a:endParaRPr lang="en-US" sz="1100" b="1">
                        <a:effectLst/>
                        <a:latin typeface="Maiandra GD"/>
                        <a:ea typeface="Calibri"/>
                        <a:cs typeface="Times New Roman"/>
                      </a:endParaRPr>
                    </a:p>
                  </a:txBody>
                  <a:tcPr marL="64247" marR="64247" marT="0" marB="0" anchor="ctr"/>
                </a:tc>
                <a:tc gridSpan="2">
                  <a:txBody>
                    <a:bodyPr/>
                    <a:lstStyle/>
                    <a:p>
                      <a:pPr marL="0" marR="0" algn="ctr">
                        <a:spcBef>
                          <a:spcPts val="0"/>
                        </a:spcBef>
                        <a:spcAft>
                          <a:spcPts val="0"/>
                        </a:spcAft>
                      </a:pPr>
                      <a:r>
                        <a:rPr lang="en-US" sz="1500">
                          <a:effectLst/>
                        </a:rPr>
                        <a:t>Total</a:t>
                      </a:r>
                      <a:endParaRPr lang="en-US" sz="1100" b="1">
                        <a:effectLst/>
                        <a:latin typeface="Maiandra GD"/>
                        <a:ea typeface="Calibri"/>
                        <a:cs typeface="Times New Roman"/>
                      </a:endParaRPr>
                    </a:p>
                  </a:txBody>
                  <a:tcPr marL="64247" marR="64247" marT="0" marB="0" anchor="ctr"/>
                </a:tc>
                <a:tc hMerge="1">
                  <a:txBody>
                    <a:bodyPr/>
                    <a:lstStyle/>
                    <a:p>
                      <a:pPr marL="0" marR="0" algn="ctr">
                        <a:spcBef>
                          <a:spcPts val="0"/>
                        </a:spcBef>
                        <a:spcAft>
                          <a:spcPts val="0"/>
                        </a:spcAft>
                      </a:pPr>
                      <a:endParaRPr lang="en-US" sz="1100" b="1">
                        <a:effectLst/>
                        <a:latin typeface="Maiandra GD"/>
                        <a:ea typeface="Calibri"/>
                        <a:cs typeface="Times New Roman"/>
                      </a:endParaRPr>
                    </a:p>
                  </a:txBody>
                  <a:tcPr marL="64247" marR="64247" marT="0" marB="0" anchor="ctr"/>
                </a:tc>
              </a:tr>
              <a:tr h="144463">
                <a:tc gridSpan="5">
                  <a:txBody>
                    <a:bodyPr/>
                    <a:lstStyle/>
                    <a:p>
                      <a:pPr marL="0" marR="0" algn="ctr">
                        <a:spcBef>
                          <a:spcPts val="0"/>
                        </a:spcBef>
                        <a:spcAft>
                          <a:spcPts val="0"/>
                        </a:spcAft>
                      </a:pPr>
                      <a:r>
                        <a:rPr lang="en-US" sz="1300">
                          <a:effectLst/>
                        </a:rPr>
                        <a:t>Staff:</a:t>
                      </a:r>
                      <a:endParaRPr lang="en-US" sz="1100" b="1">
                        <a:effectLst/>
                        <a:latin typeface="Maiandra GD"/>
                        <a:ea typeface="Calibri"/>
                        <a:cs typeface="Times New Roman"/>
                      </a:endParaRPr>
                    </a:p>
                  </a:txBody>
                  <a:tcPr marL="64247" marR="64247" marT="0" marB="0"/>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44463">
                <a:tc>
                  <a:txBody>
                    <a:bodyPr/>
                    <a:lstStyle/>
                    <a:p>
                      <a:pPr marL="0" marR="0" algn="ctr">
                        <a:spcBef>
                          <a:spcPts val="0"/>
                        </a:spcBef>
                        <a:spcAft>
                          <a:spcPts val="0"/>
                        </a:spcAft>
                      </a:pPr>
                      <a:r>
                        <a:rPr lang="en-US" sz="1300">
                          <a:effectLst/>
                        </a:rPr>
                        <a:t>Payroll</a:t>
                      </a:r>
                      <a:endParaRPr lang="en-US" sz="1100" b="1">
                        <a:effectLst/>
                        <a:latin typeface="Maiandra GD"/>
                        <a:ea typeface="Calibri"/>
                        <a:cs typeface="Times New Roman"/>
                      </a:endParaRPr>
                    </a:p>
                  </a:txBody>
                  <a:tcPr marL="64247" marR="64247" marT="0" marB="0"/>
                </a:tc>
                <a:tc>
                  <a:txBody>
                    <a:bodyPr/>
                    <a:lstStyle/>
                    <a:p>
                      <a:pPr marL="0" marR="0" algn="ctr">
                        <a:spcBef>
                          <a:spcPts val="0"/>
                        </a:spcBef>
                        <a:spcAft>
                          <a:spcPts val="0"/>
                        </a:spcAft>
                      </a:pPr>
                      <a:r>
                        <a:rPr lang="en-US" sz="1300">
                          <a:effectLst/>
                        </a:rPr>
                        <a:t> </a:t>
                      </a:r>
                      <a:endParaRPr lang="en-US" sz="1100" b="1">
                        <a:effectLst/>
                        <a:latin typeface="Maiandra GD"/>
                        <a:ea typeface="Calibri"/>
                        <a:cs typeface="Times New Roman"/>
                      </a:endParaRPr>
                    </a:p>
                  </a:txBody>
                  <a:tcPr marL="64247" marR="64247" marT="0" marB="0"/>
                </a:tc>
                <a:tc gridSpan="2">
                  <a:txBody>
                    <a:bodyPr/>
                    <a:lstStyle/>
                    <a:p>
                      <a:pPr marL="0" marR="0" algn="ctr">
                        <a:spcBef>
                          <a:spcPts val="0"/>
                        </a:spcBef>
                        <a:spcAft>
                          <a:spcPts val="0"/>
                        </a:spcAft>
                      </a:pPr>
                      <a:r>
                        <a:rPr lang="en-US" sz="1300">
                          <a:effectLst/>
                        </a:rPr>
                        <a:t> </a:t>
                      </a:r>
                      <a:endParaRPr lang="en-US" sz="1100" b="1">
                        <a:effectLst/>
                        <a:latin typeface="Maiandra GD"/>
                        <a:ea typeface="Calibri"/>
                        <a:cs typeface="Times New Roman"/>
                      </a:endParaRPr>
                    </a:p>
                  </a:txBody>
                  <a:tcPr marL="64247" marR="64247" marT="0" marB="0"/>
                </a:tc>
                <a:tc hMerge="1">
                  <a:txBody>
                    <a:bodyPr/>
                    <a:lstStyle/>
                    <a:p>
                      <a:endParaRPr lang="en-US"/>
                    </a:p>
                  </a:txBody>
                  <a:tcPr/>
                </a:tc>
                <a:tc>
                  <a:txBody>
                    <a:bodyPr/>
                    <a:lstStyle/>
                    <a:p>
                      <a:pPr marL="0" marR="0" algn="ctr">
                        <a:spcBef>
                          <a:spcPts val="0"/>
                        </a:spcBef>
                        <a:spcAft>
                          <a:spcPts val="0"/>
                        </a:spcAft>
                      </a:pPr>
                      <a:r>
                        <a:rPr lang="en-US" sz="1300">
                          <a:effectLst/>
                        </a:rPr>
                        <a:t> </a:t>
                      </a:r>
                      <a:endParaRPr lang="en-US" sz="1100" b="1">
                        <a:effectLst/>
                        <a:latin typeface="Maiandra GD"/>
                        <a:ea typeface="Calibri"/>
                        <a:cs typeface="Times New Roman"/>
                      </a:endParaRPr>
                    </a:p>
                  </a:txBody>
                  <a:tcPr marL="64247" marR="64247" marT="0" marB="0"/>
                </a:tc>
              </a:tr>
              <a:tr h="144463">
                <a:tc>
                  <a:txBody>
                    <a:bodyPr/>
                    <a:lstStyle/>
                    <a:p>
                      <a:pPr marL="0" marR="0" algn="ctr">
                        <a:spcBef>
                          <a:spcPts val="0"/>
                        </a:spcBef>
                        <a:spcAft>
                          <a:spcPts val="0"/>
                        </a:spcAft>
                      </a:pPr>
                      <a:r>
                        <a:rPr lang="en-US" sz="1300">
                          <a:effectLst/>
                        </a:rPr>
                        <a:t>Mileage</a:t>
                      </a:r>
                      <a:endParaRPr lang="en-US" sz="1100" b="1">
                        <a:effectLst/>
                        <a:latin typeface="Maiandra GD"/>
                        <a:ea typeface="Calibri"/>
                        <a:cs typeface="Times New Roman"/>
                      </a:endParaRPr>
                    </a:p>
                  </a:txBody>
                  <a:tcPr marL="64247" marR="64247" marT="0" marB="0"/>
                </a:tc>
                <a:tc>
                  <a:txBody>
                    <a:bodyPr/>
                    <a:lstStyle/>
                    <a:p>
                      <a:pPr marL="0" marR="0" algn="ctr">
                        <a:spcBef>
                          <a:spcPts val="0"/>
                        </a:spcBef>
                        <a:spcAft>
                          <a:spcPts val="0"/>
                        </a:spcAft>
                      </a:pPr>
                      <a:r>
                        <a:rPr lang="en-US" sz="1300">
                          <a:effectLst/>
                        </a:rPr>
                        <a:t> </a:t>
                      </a:r>
                      <a:endParaRPr lang="en-US" sz="1100" b="1">
                        <a:effectLst/>
                        <a:latin typeface="Maiandra GD"/>
                        <a:ea typeface="Calibri"/>
                        <a:cs typeface="Times New Roman"/>
                      </a:endParaRPr>
                    </a:p>
                  </a:txBody>
                  <a:tcPr marL="64247" marR="64247" marT="0" marB="0"/>
                </a:tc>
                <a:tc gridSpan="2">
                  <a:txBody>
                    <a:bodyPr/>
                    <a:lstStyle/>
                    <a:p>
                      <a:pPr marL="0" marR="0" algn="ctr">
                        <a:spcBef>
                          <a:spcPts val="0"/>
                        </a:spcBef>
                        <a:spcAft>
                          <a:spcPts val="0"/>
                        </a:spcAft>
                      </a:pPr>
                      <a:r>
                        <a:rPr lang="en-US" sz="1300">
                          <a:effectLst/>
                        </a:rPr>
                        <a:t> </a:t>
                      </a:r>
                      <a:endParaRPr lang="en-US" sz="1100" b="1">
                        <a:effectLst/>
                        <a:latin typeface="Maiandra GD"/>
                        <a:ea typeface="Calibri"/>
                        <a:cs typeface="Times New Roman"/>
                      </a:endParaRPr>
                    </a:p>
                  </a:txBody>
                  <a:tcPr marL="64247" marR="64247" marT="0" marB="0"/>
                </a:tc>
                <a:tc hMerge="1">
                  <a:txBody>
                    <a:bodyPr/>
                    <a:lstStyle/>
                    <a:p>
                      <a:endParaRPr lang="en-US"/>
                    </a:p>
                  </a:txBody>
                  <a:tcPr/>
                </a:tc>
                <a:tc>
                  <a:txBody>
                    <a:bodyPr/>
                    <a:lstStyle/>
                    <a:p>
                      <a:pPr marL="0" marR="0" algn="ctr">
                        <a:spcBef>
                          <a:spcPts val="0"/>
                        </a:spcBef>
                        <a:spcAft>
                          <a:spcPts val="0"/>
                        </a:spcAft>
                      </a:pPr>
                      <a:r>
                        <a:rPr lang="en-US" sz="1300">
                          <a:effectLst/>
                        </a:rPr>
                        <a:t> </a:t>
                      </a:r>
                      <a:endParaRPr lang="en-US" sz="1100" b="1">
                        <a:effectLst/>
                        <a:latin typeface="Maiandra GD"/>
                        <a:ea typeface="Calibri"/>
                        <a:cs typeface="Times New Roman"/>
                      </a:endParaRPr>
                    </a:p>
                  </a:txBody>
                  <a:tcPr marL="64247" marR="64247" marT="0" marB="0"/>
                </a:tc>
              </a:tr>
              <a:tr h="144463">
                <a:tc gridSpan="5">
                  <a:txBody>
                    <a:bodyPr/>
                    <a:lstStyle/>
                    <a:p>
                      <a:pPr marL="0" marR="0" algn="ctr">
                        <a:spcBef>
                          <a:spcPts val="0"/>
                        </a:spcBef>
                        <a:spcAft>
                          <a:spcPts val="0"/>
                        </a:spcAft>
                      </a:pPr>
                      <a:r>
                        <a:rPr lang="en-US" sz="1300" dirty="0">
                          <a:effectLst/>
                        </a:rPr>
                        <a:t>Supplies:</a:t>
                      </a:r>
                      <a:endParaRPr lang="en-US" sz="1100" b="1" dirty="0">
                        <a:effectLst/>
                        <a:latin typeface="Maiandra GD"/>
                        <a:ea typeface="Calibri"/>
                        <a:cs typeface="Times New Roman"/>
                      </a:endParaRPr>
                    </a:p>
                  </a:txBody>
                  <a:tcPr marL="64247" marR="64247" marT="0" marB="0"/>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88925">
                <a:tc>
                  <a:txBody>
                    <a:bodyPr/>
                    <a:lstStyle/>
                    <a:p>
                      <a:pPr marL="0" marR="0" algn="ctr">
                        <a:spcBef>
                          <a:spcPts val="0"/>
                        </a:spcBef>
                        <a:spcAft>
                          <a:spcPts val="0"/>
                        </a:spcAft>
                      </a:pPr>
                      <a:r>
                        <a:rPr lang="en-US" sz="1300">
                          <a:effectLst/>
                        </a:rPr>
                        <a:t>Printing/Copying</a:t>
                      </a:r>
                      <a:endParaRPr lang="en-US" sz="1100" b="1">
                        <a:effectLst/>
                        <a:latin typeface="Maiandra GD"/>
                        <a:ea typeface="Calibri"/>
                        <a:cs typeface="Times New Roman"/>
                      </a:endParaRPr>
                    </a:p>
                  </a:txBody>
                  <a:tcPr marL="64247" marR="64247" marT="0" marB="0"/>
                </a:tc>
                <a:tc>
                  <a:txBody>
                    <a:bodyPr/>
                    <a:lstStyle/>
                    <a:p>
                      <a:pPr marL="0" marR="0" algn="ctr">
                        <a:spcBef>
                          <a:spcPts val="0"/>
                        </a:spcBef>
                        <a:spcAft>
                          <a:spcPts val="0"/>
                        </a:spcAft>
                      </a:pPr>
                      <a:r>
                        <a:rPr lang="en-US" sz="1300">
                          <a:effectLst/>
                        </a:rPr>
                        <a:t> </a:t>
                      </a:r>
                      <a:endParaRPr lang="en-US" sz="1100" b="1">
                        <a:effectLst/>
                        <a:latin typeface="Maiandra GD"/>
                        <a:ea typeface="Calibri"/>
                        <a:cs typeface="Times New Roman"/>
                      </a:endParaRPr>
                    </a:p>
                  </a:txBody>
                  <a:tcPr marL="64247" marR="64247" marT="0" marB="0"/>
                </a:tc>
                <a:tc gridSpan="2">
                  <a:txBody>
                    <a:bodyPr/>
                    <a:lstStyle/>
                    <a:p>
                      <a:pPr marL="0" marR="0" algn="ctr">
                        <a:spcBef>
                          <a:spcPts val="0"/>
                        </a:spcBef>
                        <a:spcAft>
                          <a:spcPts val="0"/>
                        </a:spcAft>
                      </a:pPr>
                      <a:r>
                        <a:rPr lang="en-US" sz="1300">
                          <a:effectLst/>
                        </a:rPr>
                        <a:t> </a:t>
                      </a:r>
                      <a:endParaRPr lang="en-US" sz="1100" b="1">
                        <a:effectLst/>
                        <a:latin typeface="Maiandra GD"/>
                        <a:ea typeface="Calibri"/>
                        <a:cs typeface="Times New Roman"/>
                      </a:endParaRPr>
                    </a:p>
                  </a:txBody>
                  <a:tcPr marL="64247" marR="64247" marT="0" marB="0"/>
                </a:tc>
                <a:tc hMerge="1">
                  <a:txBody>
                    <a:bodyPr/>
                    <a:lstStyle/>
                    <a:p>
                      <a:endParaRPr lang="en-US"/>
                    </a:p>
                  </a:txBody>
                  <a:tcPr/>
                </a:tc>
                <a:tc>
                  <a:txBody>
                    <a:bodyPr/>
                    <a:lstStyle/>
                    <a:p>
                      <a:pPr marL="0" marR="0" algn="ctr">
                        <a:spcBef>
                          <a:spcPts val="0"/>
                        </a:spcBef>
                        <a:spcAft>
                          <a:spcPts val="0"/>
                        </a:spcAft>
                      </a:pPr>
                      <a:r>
                        <a:rPr lang="en-US" sz="1300">
                          <a:effectLst/>
                        </a:rPr>
                        <a:t> </a:t>
                      </a:r>
                      <a:endParaRPr lang="en-US" sz="1100" b="1">
                        <a:effectLst/>
                        <a:latin typeface="Maiandra GD"/>
                        <a:ea typeface="Calibri"/>
                        <a:cs typeface="Times New Roman"/>
                      </a:endParaRPr>
                    </a:p>
                  </a:txBody>
                  <a:tcPr marL="64247" marR="64247" marT="0" marB="0"/>
                </a:tc>
              </a:tr>
              <a:tr h="144463">
                <a:tc>
                  <a:txBody>
                    <a:bodyPr/>
                    <a:lstStyle/>
                    <a:p>
                      <a:pPr marL="0" marR="0" algn="ctr">
                        <a:spcBef>
                          <a:spcPts val="0"/>
                        </a:spcBef>
                        <a:spcAft>
                          <a:spcPts val="0"/>
                        </a:spcAft>
                      </a:pPr>
                      <a:r>
                        <a:rPr lang="en-US" sz="1300">
                          <a:effectLst/>
                        </a:rPr>
                        <a:t>Ribbons</a:t>
                      </a:r>
                      <a:endParaRPr lang="en-US" sz="1100" b="1">
                        <a:effectLst/>
                        <a:latin typeface="Maiandra GD"/>
                        <a:ea typeface="Calibri"/>
                        <a:cs typeface="Times New Roman"/>
                      </a:endParaRPr>
                    </a:p>
                  </a:txBody>
                  <a:tcPr marL="64247" marR="64247" marT="0" marB="0"/>
                </a:tc>
                <a:tc>
                  <a:txBody>
                    <a:bodyPr/>
                    <a:lstStyle/>
                    <a:p>
                      <a:pPr marL="0" marR="0" algn="ctr">
                        <a:spcBef>
                          <a:spcPts val="0"/>
                        </a:spcBef>
                        <a:spcAft>
                          <a:spcPts val="0"/>
                        </a:spcAft>
                      </a:pPr>
                      <a:r>
                        <a:rPr lang="en-US" sz="1300">
                          <a:effectLst/>
                        </a:rPr>
                        <a:t> </a:t>
                      </a:r>
                      <a:endParaRPr lang="en-US" sz="1100" b="1">
                        <a:effectLst/>
                        <a:latin typeface="Maiandra GD"/>
                        <a:ea typeface="Calibri"/>
                        <a:cs typeface="Times New Roman"/>
                      </a:endParaRPr>
                    </a:p>
                  </a:txBody>
                  <a:tcPr marL="64247" marR="64247" marT="0" marB="0"/>
                </a:tc>
                <a:tc gridSpan="2">
                  <a:txBody>
                    <a:bodyPr/>
                    <a:lstStyle/>
                    <a:p>
                      <a:pPr marL="0" marR="0" algn="ctr">
                        <a:spcBef>
                          <a:spcPts val="0"/>
                        </a:spcBef>
                        <a:spcAft>
                          <a:spcPts val="0"/>
                        </a:spcAft>
                      </a:pPr>
                      <a:r>
                        <a:rPr lang="en-US" sz="1300">
                          <a:effectLst/>
                        </a:rPr>
                        <a:t> </a:t>
                      </a:r>
                      <a:endParaRPr lang="en-US" sz="1100" b="1">
                        <a:effectLst/>
                        <a:latin typeface="Maiandra GD"/>
                        <a:ea typeface="Calibri"/>
                        <a:cs typeface="Times New Roman"/>
                      </a:endParaRPr>
                    </a:p>
                  </a:txBody>
                  <a:tcPr marL="64247" marR="64247" marT="0" marB="0"/>
                </a:tc>
                <a:tc hMerge="1">
                  <a:txBody>
                    <a:bodyPr/>
                    <a:lstStyle/>
                    <a:p>
                      <a:endParaRPr lang="en-US"/>
                    </a:p>
                  </a:txBody>
                  <a:tcPr/>
                </a:tc>
                <a:tc>
                  <a:txBody>
                    <a:bodyPr/>
                    <a:lstStyle/>
                    <a:p>
                      <a:pPr marL="0" marR="0" algn="ctr">
                        <a:spcBef>
                          <a:spcPts val="0"/>
                        </a:spcBef>
                        <a:spcAft>
                          <a:spcPts val="0"/>
                        </a:spcAft>
                      </a:pPr>
                      <a:r>
                        <a:rPr lang="en-US" sz="1300">
                          <a:effectLst/>
                        </a:rPr>
                        <a:t> </a:t>
                      </a:r>
                      <a:endParaRPr lang="en-US" sz="1100" b="1">
                        <a:effectLst/>
                        <a:latin typeface="Maiandra GD"/>
                        <a:ea typeface="Calibri"/>
                        <a:cs typeface="Times New Roman"/>
                      </a:endParaRPr>
                    </a:p>
                  </a:txBody>
                  <a:tcPr marL="64247" marR="64247" marT="0" marB="0"/>
                </a:tc>
              </a:tr>
              <a:tr h="144463">
                <a:tc>
                  <a:txBody>
                    <a:bodyPr/>
                    <a:lstStyle/>
                    <a:p>
                      <a:pPr marL="0" marR="0" algn="ctr">
                        <a:spcBef>
                          <a:spcPts val="0"/>
                        </a:spcBef>
                        <a:spcAft>
                          <a:spcPts val="0"/>
                        </a:spcAft>
                      </a:pPr>
                      <a:r>
                        <a:rPr lang="en-US" sz="1300">
                          <a:effectLst/>
                        </a:rPr>
                        <a:t>Books</a:t>
                      </a:r>
                      <a:endParaRPr lang="en-US" sz="1100" b="1">
                        <a:effectLst/>
                        <a:latin typeface="Maiandra GD"/>
                        <a:ea typeface="Calibri"/>
                        <a:cs typeface="Times New Roman"/>
                      </a:endParaRPr>
                    </a:p>
                  </a:txBody>
                  <a:tcPr marL="64247" marR="64247" marT="0" marB="0"/>
                </a:tc>
                <a:tc>
                  <a:txBody>
                    <a:bodyPr/>
                    <a:lstStyle/>
                    <a:p>
                      <a:pPr marL="0" marR="0" algn="ctr">
                        <a:spcBef>
                          <a:spcPts val="0"/>
                        </a:spcBef>
                        <a:spcAft>
                          <a:spcPts val="0"/>
                        </a:spcAft>
                      </a:pPr>
                      <a:r>
                        <a:rPr lang="en-US" sz="1300">
                          <a:effectLst/>
                        </a:rPr>
                        <a:t> </a:t>
                      </a:r>
                      <a:endParaRPr lang="en-US" sz="1100" b="1">
                        <a:effectLst/>
                        <a:latin typeface="Maiandra GD"/>
                        <a:ea typeface="Calibri"/>
                        <a:cs typeface="Times New Roman"/>
                      </a:endParaRPr>
                    </a:p>
                  </a:txBody>
                  <a:tcPr marL="64247" marR="64247" marT="0" marB="0"/>
                </a:tc>
                <a:tc gridSpan="2">
                  <a:txBody>
                    <a:bodyPr/>
                    <a:lstStyle/>
                    <a:p>
                      <a:pPr marL="0" marR="0" algn="ctr">
                        <a:spcBef>
                          <a:spcPts val="0"/>
                        </a:spcBef>
                        <a:spcAft>
                          <a:spcPts val="0"/>
                        </a:spcAft>
                      </a:pPr>
                      <a:r>
                        <a:rPr lang="en-US" sz="1300" dirty="0">
                          <a:effectLst/>
                        </a:rPr>
                        <a:t> </a:t>
                      </a:r>
                      <a:endParaRPr lang="en-US" sz="1100" b="1" dirty="0">
                        <a:effectLst/>
                        <a:latin typeface="Maiandra GD"/>
                        <a:ea typeface="Calibri"/>
                        <a:cs typeface="Times New Roman"/>
                      </a:endParaRPr>
                    </a:p>
                  </a:txBody>
                  <a:tcPr marL="64247" marR="64247" marT="0" marB="0"/>
                </a:tc>
                <a:tc hMerge="1">
                  <a:txBody>
                    <a:bodyPr/>
                    <a:lstStyle/>
                    <a:p>
                      <a:endParaRPr lang="en-US"/>
                    </a:p>
                  </a:txBody>
                  <a:tcPr/>
                </a:tc>
                <a:tc>
                  <a:txBody>
                    <a:bodyPr/>
                    <a:lstStyle/>
                    <a:p>
                      <a:pPr marL="0" marR="0" algn="ctr">
                        <a:spcBef>
                          <a:spcPts val="0"/>
                        </a:spcBef>
                        <a:spcAft>
                          <a:spcPts val="0"/>
                        </a:spcAft>
                      </a:pPr>
                      <a:r>
                        <a:rPr lang="en-US" sz="1300">
                          <a:effectLst/>
                        </a:rPr>
                        <a:t> </a:t>
                      </a:r>
                      <a:endParaRPr lang="en-US" sz="1100" b="1">
                        <a:effectLst/>
                        <a:latin typeface="Maiandra GD"/>
                        <a:ea typeface="Calibri"/>
                        <a:cs typeface="Times New Roman"/>
                      </a:endParaRPr>
                    </a:p>
                  </a:txBody>
                  <a:tcPr marL="64247" marR="64247" marT="0" marB="0"/>
                </a:tc>
              </a:tr>
              <a:tr h="144463">
                <a:tc>
                  <a:txBody>
                    <a:bodyPr/>
                    <a:lstStyle/>
                    <a:p>
                      <a:pPr marL="0" marR="0" algn="ctr">
                        <a:spcBef>
                          <a:spcPts val="0"/>
                        </a:spcBef>
                        <a:spcAft>
                          <a:spcPts val="0"/>
                        </a:spcAft>
                      </a:pPr>
                      <a:r>
                        <a:rPr lang="en-US" sz="1300" dirty="0">
                          <a:effectLst/>
                        </a:rPr>
                        <a:t>Art materials</a:t>
                      </a:r>
                      <a:endParaRPr lang="en-US" sz="1100" b="1" dirty="0">
                        <a:effectLst/>
                        <a:latin typeface="Maiandra GD"/>
                        <a:ea typeface="Calibri"/>
                        <a:cs typeface="Times New Roman"/>
                      </a:endParaRPr>
                    </a:p>
                  </a:txBody>
                  <a:tcPr marL="64247" marR="64247" marT="0" marB="0"/>
                </a:tc>
                <a:tc>
                  <a:txBody>
                    <a:bodyPr/>
                    <a:lstStyle/>
                    <a:p>
                      <a:pPr marL="0" marR="0" algn="ctr">
                        <a:spcBef>
                          <a:spcPts val="0"/>
                        </a:spcBef>
                        <a:spcAft>
                          <a:spcPts val="0"/>
                        </a:spcAft>
                      </a:pPr>
                      <a:r>
                        <a:rPr lang="en-US" sz="1300">
                          <a:effectLst/>
                        </a:rPr>
                        <a:t> </a:t>
                      </a:r>
                      <a:endParaRPr lang="en-US" sz="1100" b="1">
                        <a:effectLst/>
                        <a:latin typeface="Maiandra GD"/>
                        <a:ea typeface="Calibri"/>
                        <a:cs typeface="Times New Roman"/>
                      </a:endParaRPr>
                    </a:p>
                  </a:txBody>
                  <a:tcPr marL="64247" marR="64247" marT="0" marB="0"/>
                </a:tc>
                <a:tc gridSpan="2">
                  <a:txBody>
                    <a:bodyPr/>
                    <a:lstStyle/>
                    <a:p>
                      <a:pPr marL="0" marR="0" algn="ctr">
                        <a:spcBef>
                          <a:spcPts val="0"/>
                        </a:spcBef>
                        <a:spcAft>
                          <a:spcPts val="0"/>
                        </a:spcAft>
                      </a:pPr>
                      <a:r>
                        <a:rPr lang="en-US" sz="1300">
                          <a:effectLst/>
                        </a:rPr>
                        <a:t> </a:t>
                      </a:r>
                      <a:endParaRPr lang="en-US" sz="1100" b="1">
                        <a:effectLst/>
                        <a:latin typeface="Maiandra GD"/>
                        <a:ea typeface="Calibri"/>
                        <a:cs typeface="Times New Roman"/>
                      </a:endParaRPr>
                    </a:p>
                  </a:txBody>
                  <a:tcPr marL="64247" marR="64247" marT="0" marB="0"/>
                </a:tc>
                <a:tc hMerge="1">
                  <a:txBody>
                    <a:bodyPr/>
                    <a:lstStyle/>
                    <a:p>
                      <a:endParaRPr lang="en-US"/>
                    </a:p>
                  </a:txBody>
                  <a:tcPr/>
                </a:tc>
                <a:tc>
                  <a:txBody>
                    <a:bodyPr/>
                    <a:lstStyle/>
                    <a:p>
                      <a:pPr marL="0" marR="0" algn="ctr">
                        <a:spcBef>
                          <a:spcPts val="0"/>
                        </a:spcBef>
                        <a:spcAft>
                          <a:spcPts val="0"/>
                        </a:spcAft>
                      </a:pPr>
                      <a:r>
                        <a:rPr lang="en-US" sz="1300" dirty="0">
                          <a:effectLst/>
                        </a:rPr>
                        <a:t> </a:t>
                      </a:r>
                      <a:endParaRPr lang="en-US" sz="1100" b="1" dirty="0">
                        <a:effectLst/>
                        <a:latin typeface="Maiandra GD"/>
                        <a:ea typeface="Calibri"/>
                        <a:cs typeface="Times New Roman"/>
                      </a:endParaRPr>
                    </a:p>
                  </a:txBody>
                  <a:tcPr marL="64247" marR="64247" marT="0" marB="0"/>
                </a:tc>
              </a:tr>
            </a:tbl>
          </a:graphicData>
        </a:graphic>
      </p:graphicFrame>
    </p:spTree>
    <p:extLst>
      <p:ext uri="{BB962C8B-B14F-4D97-AF65-F5344CB8AC3E}">
        <p14:creationId xmlns:p14="http://schemas.microsoft.com/office/powerpoint/2010/main" val="9301415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3048"/>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Subtitle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3ECE4C67-F00D-442C-9859-0FBFDF8838C1}" type="datetimeFigureOut">
              <a:rPr lang="en-US" smtClean="0"/>
              <a:t>11/28/2017</a:t>
            </a:fld>
            <a:endParaRPr lang="en-US"/>
          </a:p>
        </p:txBody>
      </p:sp>
      <p:sp>
        <p:nvSpPr>
          <p:cNvPr id="17" name="Footer Placeholder 16"/>
          <p:cNvSpPr>
            <a:spLocks noGrp="1"/>
          </p:cNvSpPr>
          <p:nvPr>
            <p:ph type="ftr" sz="quarter" idx="11"/>
          </p:nvPr>
        </p:nvSpPr>
        <p:spPr/>
        <p:txBody>
          <a:bodyPr/>
          <a:lstStyle/>
          <a:p>
            <a:endParaRPr lang="en-US"/>
          </a:p>
        </p:txBody>
      </p:sp>
      <p:sp>
        <p:nvSpPr>
          <p:cNvPr id="7" name="Straight Connector 6"/>
          <p:cNvSpPr>
            <a:spLocks noChangeShapeType="1"/>
          </p:cNvSpPr>
          <p:nvPr/>
        </p:nvSpPr>
        <p:spPr bwMode="auto">
          <a:xfrm>
            <a:off x="155448" y="2420112"/>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Oval 12"/>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Oval 13"/>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Slide Number Placeholder 28"/>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123A1D5E-3F30-4333-863C-123D0ADB4917}" type="slidenum">
              <a:rPr lang="en-US" smtClean="0"/>
              <a:t>‹#›</a:t>
            </a:fld>
            <a:endParaRPr lang="en-US"/>
          </a:p>
        </p:txBody>
      </p:sp>
      <p:sp>
        <p:nvSpPr>
          <p:cNvPr id="8" name="Title 7"/>
          <p:cNvSpPr>
            <a:spLocks noGrp="1"/>
          </p:cNvSpPr>
          <p:nvPr>
            <p:ph type="ctrTitle"/>
          </p:nvPr>
        </p:nvSpPr>
        <p:spPr>
          <a:xfrm>
            <a:off x="685800" y="381000"/>
            <a:ext cx="7772400" cy="1752600"/>
          </a:xfrm>
        </p:spPr>
        <p:txBody>
          <a:bodyPr anchor="b"/>
          <a:lstStyle>
            <a:lvl1pPr>
              <a:defRPr sz="4200">
                <a:solidFill>
                  <a:schemeClr val="accent1"/>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3ECE4C67-F00D-442C-9859-0FBFDF8838C1}" type="datetimeFigureOut">
              <a:rPr lang="en-US" smtClean="0"/>
              <a:t>11/28/2017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23A1D5E-3F30-4333-863C-123D0ADB4917}" type="slidenum">
              <a:rPr lang="en-US" smtClean="0"/>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7010400" y="0"/>
            <a:ext cx="21336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Straight Connector 12"/>
          <p:cNvSpPr>
            <a:spLocks noChangeShapeType="1"/>
          </p:cNvSpPr>
          <p:nvPr/>
        </p:nvSpPr>
        <p:spPr bwMode="auto">
          <a:xfrm rot="5400000">
            <a:off x="4021836" y="3278124"/>
            <a:ext cx="6245352"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4" name="Oval 13"/>
          <p:cNvSpPr/>
          <p:nvPr/>
        </p:nvSpPr>
        <p:spPr>
          <a:xfrm>
            <a:off x="6839712"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Oval 14"/>
          <p:cNvSpPr/>
          <p:nvPr/>
        </p:nvSpPr>
        <p:spPr>
          <a:xfrm>
            <a:off x="6934200" y="3020251"/>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6915912" y="3009901"/>
            <a:ext cx="457200" cy="441325"/>
          </a:xfrm>
        </p:spPr>
        <p:txBody>
          <a:bodyPr/>
          <a:lstStyle/>
          <a:p>
            <a:fld id="{123A1D5E-3F30-4333-863C-123D0ADB4917}" type="slidenum">
              <a:rPr lang="en-US" smtClean="0"/>
              <a:t>‹#›</a:t>
            </a:fld>
            <a:endParaRPr lang="en-US"/>
          </a:p>
        </p:txBody>
      </p:sp>
      <p:sp>
        <p:nvSpPr>
          <p:cNvPr id="3" name="Vertical Text Placeholder 2"/>
          <p:cNvSpPr>
            <a:spLocks noGrp="1"/>
          </p:cNvSpPr>
          <p:nvPr>
            <p:ph type="body" orient="vert" idx="1"/>
          </p:nvPr>
        </p:nvSpPr>
        <p:spPr>
          <a:xfrm>
            <a:off x="304800" y="304800"/>
            <a:ext cx="6553200" cy="5821366"/>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3ECE4C67-F00D-442C-9859-0FBFDF8838C1}" type="datetimeFigureOut">
              <a:rPr lang="en-US" smtClean="0"/>
              <a:t>11/28/2017</a:t>
            </a:fld>
            <a:endParaRPr lang="en-US"/>
          </a:p>
        </p:txBody>
      </p:sp>
      <p:sp>
        <p:nvSpPr>
          <p:cNvPr id="5" name="Footer Placeholder 4"/>
          <p:cNvSpPr>
            <a:spLocks noGrp="1"/>
          </p:cNvSpPr>
          <p:nvPr>
            <p:ph type="ftr" sz="quarter" idx="11"/>
          </p:nvPr>
        </p:nvSpPr>
        <p:spPr/>
        <p:txBody>
          <a:bodyPr/>
          <a:lstStyle/>
          <a:p>
            <a:endParaRPr lang="en-US"/>
          </a:p>
        </p:txBody>
      </p:sp>
      <p:sp>
        <p:nvSpPr>
          <p:cNvPr id="2" name="Vertical Title 1"/>
          <p:cNvSpPr>
            <a:spLocks noGrp="1"/>
          </p:cNvSpPr>
          <p:nvPr>
            <p:ph type="title" orient="vert"/>
          </p:nvPr>
        </p:nvSpPr>
        <p:spPr>
          <a:xfrm>
            <a:off x="7391400" y="304801"/>
            <a:ext cx="1447800" cy="5851525"/>
          </a:xfrm>
        </p:spPr>
        <p:txBody>
          <a:bodyPr vert="eaVert"/>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3">
                    <a:shade val="75000"/>
                  </a:schemeClr>
                </a:solidFill>
              </a:defRPr>
            </a:lvl1p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3ECE4C67-F00D-442C-9859-0FBFDF8838C1}" type="datetimeFigureOut">
              <a:rPr lang="en-US" smtClean="0"/>
              <a:t>11/28/2017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4361688" y="1026372"/>
            <a:ext cx="457200" cy="441325"/>
          </a:xfrm>
        </p:spPr>
        <p:txBody>
          <a:bodyPr/>
          <a:lstStyle/>
          <a:p>
            <a:fld id="{123A1D5E-3F30-4333-863C-123D0ADB4917}" type="slidenum">
              <a:rPr lang="en-US" smtClean="0"/>
              <a:t>‹#›</a:t>
            </a:fld>
            <a:endParaRPr lang="en-US"/>
          </a:p>
        </p:txBody>
      </p:sp>
      <p:sp>
        <p:nvSpPr>
          <p:cNvPr id="8" name="Content Placeholder 7"/>
          <p:cNvSpPr>
            <a:spLocks noGrp="1"/>
          </p:cNvSpPr>
          <p:nvPr>
            <p:ph sz="quarter" idx="1"/>
          </p:nvPr>
        </p:nvSpPr>
        <p:spPr>
          <a:xfrm>
            <a:off x="301752" y="1527048"/>
            <a:ext cx="850392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1905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152400" y="2286000"/>
            <a:ext cx="8833104" cy="304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5448" y="142352"/>
            <a:ext cx="8833104" cy="2139696"/>
          </a:xfrm>
          <a:prstGeom prst="rect">
            <a:avLst/>
          </a:prstGeom>
          <a:solidFill>
            <a:schemeClr val="accent1"/>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 Placeholder 2"/>
          <p:cNvSpPr>
            <a:spLocks noGrp="1"/>
          </p:cNvSpPr>
          <p:nvPr>
            <p:ph type="body" idx="1"/>
          </p:nvPr>
        </p:nvSpPr>
        <p:spPr>
          <a:xfrm>
            <a:off x="1368426" y="2743200"/>
            <a:ext cx="6480174" cy="1673225"/>
          </a:xfrm>
        </p:spPr>
        <p:txBody>
          <a:bodyPr anchor="t"/>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3" name="Rectangle 12"/>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Rectangle 13"/>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5" name="Footer Placeholder 4"/>
          <p:cNvSpPr>
            <a:spLocks noGrp="1"/>
          </p:cNvSpPr>
          <p:nvPr>
            <p:ph type="ftr" sz="quarter" idx="11"/>
          </p:nvPr>
        </p:nvSpPr>
        <p:spPr/>
        <p:txBody>
          <a:bodyPr/>
          <a:lstStyle/>
          <a:p>
            <a:endParaRPr lang="en-US"/>
          </a:p>
        </p:txBody>
      </p:sp>
      <p:sp>
        <p:nvSpPr>
          <p:cNvPr id="4" name="Date Placeholder 3"/>
          <p:cNvSpPr>
            <a:spLocks noGrp="1"/>
          </p:cNvSpPr>
          <p:nvPr>
            <p:ph type="dt" sz="half" idx="10"/>
          </p:nvPr>
        </p:nvSpPr>
        <p:spPr/>
        <p:txBody>
          <a:bodyPr/>
          <a:lstStyle/>
          <a:p>
            <a:fld id="{3ECE4C67-F00D-442C-9859-0FBFDF8838C1}" type="datetimeFigureOut">
              <a:rPr lang="en-US" smtClean="0"/>
              <a:t>11/28/2017</a:t>
            </a:fld>
            <a:endParaRPr lang="en-US"/>
          </a:p>
        </p:txBody>
      </p:sp>
      <p:sp>
        <p:nvSpPr>
          <p:cNvPr id="8" name="Straight Connector 7"/>
          <p:cNvSpPr>
            <a:spLocks noChangeShapeType="1"/>
          </p:cNvSpPr>
          <p:nvPr/>
        </p:nvSpPr>
        <p:spPr bwMode="auto">
          <a:xfrm>
            <a:off x="152400" y="2438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Oval 9"/>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Oval 10"/>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123A1D5E-3F30-4333-863C-123D0ADB4917}" type="slidenum">
              <a:rPr lang="en-US" smtClean="0"/>
              <a:t>‹#›</a:t>
            </a:fld>
            <a:endParaRPr lang="en-US"/>
          </a:p>
        </p:txBody>
      </p:sp>
      <p:sp>
        <p:nvSpPr>
          <p:cNvPr id="2" name="Title 1"/>
          <p:cNvSpPr>
            <a:spLocks noGrp="1"/>
          </p:cNvSpPr>
          <p:nvPr>
            <p:ph type="title"/>
          </p:nvPr>
        </p:nvSpPr>
        <p:spPr>
          <a:xfrm>
            <a:off x="722313" y="533400"/>
            <a:ext cx="7772400" cy="1524000"/>
          </a:xfrm>
        </p:spPr>
        <p:txBody>
          <a:bodyPr anchor="b"/>
          <a:lstStyle>
            <a:lvl1pPr algn="ctr">
              <a:buNone/>
              <a:defRPr sz="4200" b="0" cap="none" baseline="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758952"/>
          </a:xfrm>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a:xfrm>
            <a:off x="5791200" y="6409944"/>
            <a:ext cx="3044952" cy="365760"/>
          </a:xfrm>
        </p:spPr>
        <p:txBody>
          <a:bodyPr/>
          <a:lstStyle/>
          <a:p>
            <a:fld id="{3ECE4C67-F00D-442C-9859-0FBFDF8838C1}" type="datetimeFigureOut">
              <a:rPr lang="en-US" smtClean="0"/>
              <a:t>11/28/2017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23A1D5E-3F30-4333-863C-123D0ADB4917}" type="slidenum">
              <a:rPr lang="en-US" smtClean="0"/>
              <a:t>‹#›</a:t>
            </a:fld>
            <a:endParaRPr lang="en-US"/>
          </a:p>
        </p:txBody>
      </p:sp>
      <p:sp>
        <p:nvSpPr>
          <p:cNvPr id="8" name="Straight Connector 7"/>
          <p:cNvSpPr>
            <a:spLocks noChangeShapeType="1"/>
          </p:cNvSpPr>
          <p:nvPr/>
        </p:nvSpPr>
        <p:spPr bwMode="auto">
          <a:xfrm flipV="1">
            <a:off x="4563080" y="1575652"/>
            <a:ext cx="8921" cy="4819557"/>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Content Placeholder 9"/>
          <p:cNvSpPr>
            <a:spLocks noGrp="1"/>
          </p:cNvSpPr>
          <p:nvPr>
            <p:ph sz="half" idx="1"/>
          </p:nvPr>
        </p:nvSpPr>
        <p:spPr>
          <a:xfrm>
            <a:off x="301752"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Content Placeholder 11"/>
          <p:cNvSpPr>
            <a:spLocks noGrp="1"/>
          </p:cNvSpPr>
          <p:nvPr>
            <p:ph sz="half" idx="2"/>
          </p:nvPr>
        </p:nvSpPr>
        <p:spPr>
          <a:xfrm>
            <a:off x="4800600"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Straight Connector 9"/>
          <p:cNvSpPr>
            <a:spLocks noChangeShapeType="1"/>
          </p:cNvSpPr>
          <p:nvPr/>
        </p:nvSpPr>
        <p:spPr bwMode="auto">
          <a:xfrm flipV="1">
            <a:off x="4572000" y="2200275"/>
            <a:ext cx="0" cy="4187952"/>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Rectangle 19"/>
          <p:cNvSpPr>
            <a:spLocks noChangeArrowheads="1"/>
          </p:cNvSpPr>
          <p:nvPr/>
        </p:nvSpPr>
        <p:spPr bwMode="white">
          <a:xfrm>
            <a:off x="0" y="0"/>
            <a:ext cx="9144000" cy="1447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1" name="Rectangle 20"/>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2" name="Rectangle 21"/>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p:nvPr/>
        </p:nvSpPr>
        <p:spPr>
          <a:xfrm>
            <a:off x="152400" y="1371600"/>
            <a:ext cx="8833104"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a:spLocks noChangeArrowheads="1"/>
          </p:cNvSpPr>
          <p:nvPr/>
        </p:nvSpPr>
        <p:spPr bwMode="auto">
          <a:xfrm>
            <a:off x="145923" y="6391656"/>
            <a:ext cx="8833104" cy="310896"/>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 Placeholder 2"/>
          <p:cNvSpPr>
            <a:spLocks noGrp="1"/>
          </p:cNvSpPr>
          <p:nvPr>
            <p:ph type="body" idx="1"/>
          </p:nvPr>
        </p:nvSpPr>
        <p:spPr>
          <a:xfrm>
            <a:off x="301752" y="1524000"/>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791330"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3ECE4C67-F00D-442C-9859-0FBFDF8838C1}" type="datetimeFigureOut">
              <a:rPr lang="en-US" smtClean="0"/>
              <a:t>11/28/2017</a:t>
            </a:fld>
            <a:endParaRPr lang="en-US"/>
          </a:p>
        </p:txBody>
      </p:sp>
      <p:sp>
        <p:nvSpPr>
          <p:cNvPr id="8" name="Footer Placeholder 7"/>
          <p:cNvSpPr>
            <a:spLocks noGrp="1"/>
          </p:cNvSpPr>
          <p:nvPr>
            <p:ph type="ftr" sz="quarter" idx="11"/>
          </p:nvPr>
        </p:nvSpPr>
        <p:spPr>
          <a:xfrm>
            <a:off x="304800" y="6409944"/>
            <a:ext cx="3581400" cy="365760"/>
          </a:xfrm>
        </p:spPr>
        <p:txBody>
          <a:bodyPr/>
          <a:lstStyle/>
          <a:p>
            <a:endParaRPr lang="en-US"/>
          </a:p>
        </p:txBody>
      </p:sp>
      <p:sp>
        <p:nvSpPr>
          <p:cNvPr id="15" name="Straight Connector 14"/>
          <p:cNvSpPr>
            <a:spLocks noChangeShapeType="1"/>
          </p:cNvSpPr>
          <p:nvPr/>
        </p:nvSpPr>
        <p:spPr bwMode="auto">
          <a:xfrm>
            <a:off x="152400" y="128016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4" name="Content Placeholder 23"/>
          <p:cNvSpPr>
            <a:spLocks noGrp="1"/>
          </p:cNvSpPr>
          <p:nvPr>
            <p:ph sz="quarter" idx="2"/>
          </p:nvPr>
        </p:nvSpPr>
        <p:spPr>
          <a:xfrm>
            <a:off x="301752" y="2471383"/>
            <a:ext cx="4041648" cy="3818404"/>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6" name="Content Placeholder 25"/>
          <p:cNvSpPr>
            <a:spLocks noGrp="1"/>
          </p:cNvSpPr>
          <p:nvPr>
            <p:ph sz="quarter" idx="4"/>
          </p:nvPr>
        </p:nvSpPr>
        <p:spPr>
          <a:xfrm>
            <a:off x="4800600" y="2471383"/>
            <a:ext cx="4038600" cy="382219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Oval 24"/>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Oval 26"/>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Slide Number Placeholder 8"/>
          <p:cNvSpPr>
            <a:spLocks noGrp="1"/>
          </p:cNvSpPr>
          <p:nvPr>
            <p:ph type="sldNum" sz="quarter" idx="12"/>
          </p:nvPr>
        </p:nvSpPr>
        <p:spPr>
          <a:xfrm>
            <a:off x="4343400" y="1042416"/>
            <a:ext cx="457200" cy="441325"/>
          </a:xfrm>
        </p:spPr>
        <p:txBody>
          <a:bodyPr/>
          <a:lstStyle>
            <a:lvl1pPr algn="ctr">
              <a:defRPr/>
            </a:lvl1pPr>
          </a:lstStyle>
          <a:p>
            <a:fld id="{123A1D5E-3F30-4333-863C-123D0ADB4917}" type="slidenum">
              <a:rPr lang="en-US" smtClean="0"/>
              <a:t>‹#›</a:t>
            </a:fld>
            <a:endParaRPr lang="en-US"/>
          </a:p>
        </p:txBody>
      </p:sp>
      <p:sp>
        <p:nvSpPr>
          <p:cNvPr id="23" name="Title 22"/>
          <p:cNvSpPr>
            <a:spLocks noGrp="1"/>
          </p:cNvSpPr>
          <p:nvPr>
            <p:ph type="title"/>
          </p:nvPr>
        </p:nvSpPr>
        <p:spPr/>
        <p:txBody>
          <a:bodyPr rtlCol="0" anchor="b" anchorCtr="0"/>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3ECE4C67-F00D-442C-9859-0FBFDF8838C1}" type="datetimeFigureOut">
              <a:rPr lang="en-US" smtClean="0"/>
              <a:t>11/28/2017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a:xfrm>
            <a:off x="4343400" y="1036020"/>
            <a:ext cx="457200" cy="441325"/>
          </a:xfrm>
        </p:spPr>
        <p:txBody>
          <a:bodyPr/>
          <a:lstStyle/>
          <a:p>
            <a:fld id="{123A1D5E-3F30-4333-863C-123D0ADB4917}"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Rectangle 4"/>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6" name="Rectangle 5"/>
          <p:cNvSpPr>
            <a:spLocks noChangeArrowheads="1"/>
          </p:cNvSpPr>
          <p:nvPr/>
        </p:nvSpPr>
        <p:spPr bwMode="auto">
          <a:xfrm>
            <a:off x="152400" y="158496"/>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 name="Date Placeholder 1"/>
          <p:cNvSpPr>
            <a:spLocks noGrp="1"/>
          </p:cNvSpPr>
          <p:nvPr>
            <p:ph type="dt" sz="half" idx="10"/>
          </p:nvPr>
        </p:nvSpPr>
        <p:spPr/>
        <p:txBody>
          <a:bodyPr/>
          <a:lstStyle/>
          <a:p>
            <a:fld id="{3ECE4C67-F00D-442C-9859-0FBFDF8838C1}" type="datetimeFigureOut">
              <a:rPr lang="en-US" smtClean="0"/>
              <a:t>11/28/2017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4267200" y="6324600"/>
            <a:ext cx="609600" cy="441324"/>
          </a:xfrm>
        </p:spPr>
        <p:txBody>
          <a:bodyPr/>
          <a:lstStyle>
            <a:lvl1pPr>
              <a:defRPr>
                <a:solidFill>
                  <a:srgbClr val="FFFFFF"/>
                </a:solidFill>
              </a:defRPr>
            </a:lvl1pPr>
          </a:lstStyle>
          <a:p>
            <a:fld id="{123A1D5E-3F30-4333-863C-123D0ADB4917}"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19" name="Rectangle 18"/>
          <p:cNvSpPr>
            <a:spLocks noChangeArrowheads="1"/>
          </p:cNvSpPr>
          <p:nvPr/>
        </p:nvSpPr>
        <p:spPr bwMode="auto">
          <a:xfrm>
            <a:off x="152400" y="152400"/>
            <a:ext cx="8833104" cy="304800"/>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18872"/>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3" name="Rectangle 12"/>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381000" y="914400"/>
            <a:ext cx="2362200" cy="990600"/>
          </a:xfrm>
        </p:spPr>
        <p:txBody>
          <a:bodyPr anchor="b">
            <a:noAutofit/>
          </a:bodyPr>
          <a:lstStyle>
            <a:lvl1pPr algn="l">
              <a:buNone/>
              <a:defRPr sz="2200" b="1">
                <a:solidFill>
                  <a:srgbClr val="FFFFFF"/>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381000" y="1981200"/>
            <a:ext cx="23622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8" name="Rectangle 7"/>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9" name="Straight Connector 8"/>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Content Placeholder 19"/>
          <p:cNvSpPr>
            <a:spLocks noGrp="1"/>
          </p:cNvSpPr>
          <p:nvPr>
            <p:ph sz="quarter" idx="1"/>
          </p:nvPr>
        </p:nvSpPr>
        <p:spPr>
          <a:xfrm>
            <a:off x="3124200" y="685800"/>
            <a:ext cx="5638800" cy="5410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Oval 9"/>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Oval 10"/>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Slide Number Placeholder 6"/>
          <p:cNvSpPr>
            <a:spLocks noGrp="1"/>
          </p:cNvSpPr>
          <p:nvPr>
            <p:ph type="sldNum" sz="quarter" idx="12"/>
          </p:nvPr>
        </p:nvSpPr>
        <p:spPr>
          <a:xfrm>
            <a:off x="1371600" y="312738"/>
            <a:ext cx="457200" cy="441325"/>
          </a:xfrm>
        </p:spPr>
        <p:txBody>
          <a:bodyPr/>
          <a:lstStyle>
            <a:lvl1pPr>
              <a:defRPr>
                <a:solidFill>
                  <a:schemeClr val="accent3">
                    <a:shade val="75000"/>
                  </a:schemeClr>
                </a:solidFill>
              </a:defRPr>
            </a:lvl1pPr>
          </a:lstStyle>
          <a:p>
            <a:fld id="{123A1D5E-3F30-4333-863C-123D0ADB4917}" type="slidenum">
              <a:rPr lang="en-US" smtClean="0"/>
              <a:t>‹#›</a:t>
            </a:fld>
            <a:endParaRPr lang="en-US"/>
          </a:p>
        </p:txBody>
      </p:sp>
      <p:sp>
        <p:nvSpPr>
          <p:cNvPr id="21" name="Rectangle 20"/>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e Placeholder 4"/>
          <p:cNvSpPr>
            <a:spLocks noGrp="1"/>
          </p:cNvSpPr>
          <p:nvPr>
            <p:ph type="dt" sz="half" idx="10"/>
          </p:nvPr>
        </p:nvSpPr>
        <p:spPr/>
        <p:txBody>
          <a:bodyPr/>
          <a:lstStyle/>
          <a:p>
            <a:fld id="{3ECE4C67-F00D-442C-9859-0FBFDF8838C1}" type="datetimeFigureOut">
              <a:rPr lang="en-US" smtClean="0"/>
              <a:t>11/28/2017</a:t>
            </a:fld>
            <a:endParaRPr lang="en-US"/>
          </a:p>
        </p:txBody>
      </p:sp>
      <p:sp>
        <p:nvSpPr>
          <p:cNvPr id="6" name="Footer Placeholder 5"/>
          <p:cNvSpPr>
            <a:spLocks noGrp="1"/>
          </p:cNvSpPr>
          <p:nvPr>
            <p:ph type="ftr" sz="quarter" idx="11"/>
          </p:nvPr>
        </p:nvSpPr>
        <p:spPr>
          <a:xfrm>
            <a:off x="301752" y="6410848"/>
            <a:ext cx="3383280" cy="365760"/>
          </a:xfrm>
        </p:spPr>
        <p:txBody>
          <a:bodyPr/>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1" name="Straight Connector 20"/>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0" name="Rectangle 19"/>
          <p:cNvSpPr>
            <a:spLocks noChangeArrowheads="1"/>
          </p:cNvSpPr>
          <p:nvPr/>
        </p:nvSpPr>
        <p:spPr bwMode="auto">
          <a:xfrm>
            <a:off x="152400" y="152400"/>
            <a:ext cx="8833104" cy="301752"/>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Rectangle 14"/>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2" name="Oval 11"/>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Oval 12"/>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Slide Number Placeholder 6"/>
          <p:cNvSpPr>
            <a:spLocks noGrp="1"/>
          </p:cNvSpPr>
          <p:nvPr>
            <p:ph type="sldNum" sz="quarter" idx="12"/>
          </p:nvPr>
        </p:nvSpPr>
        <p:spPr>
          <a:xfrm>
            <a:off x="1371600" y="312738"/>
            <a:ext cx="457200" cy="441325"/>
          </a:xfrm>
        </p:spPr>
        <p:txBody>
          <a:bodyPr/>
          <a:lstStyle/>
          <a:p>
            <a:fld id="{123A1D5E-3F30-4333-863C-123D0ADB4917}" type="slidenum">
              <a:rPr lang="en-US" smtClean="0"/>
              <a:t>‹#›</a:t>
            </a:fld>
            <a:endParaRPr lang="en-US"/>
          </a:p>
        </p:txBody>
      </p:sp>
      <p:sp>
        <p:nvSpPr>
          <p:cNvPr id="2" name="Title 1"/>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3000375" y="609600"/>
            <a:ext cx="5867400" cy="4267200"/>
          </a:xfrm>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22" name="Rectangle 21"/>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e Placeholder 4"/>
          <p:cNvSpPr>
            <a:spLocks noGrp="1"/>
          </p:cNvSpPr>
          <p:nvPr>
            <p:ph type="dt" sz="half" idx="10"/>
          </p:nvPr>
        </p:nvSpPr>
        <p:spPr>
          <a:xfrm>
            <a:off x="5788152" y="6404984"/>
            <a:ext cx="3044952" cy="365760"/>
          </a:xfrm>
        </p:spPr>
        <p:txBody>
          <a:bodyPr/>
          <a:lstStyle/>
          <a:p>
            <a:fld id="{3ECE4C67-F00D-442C-9859-0FBFDF8838C1}" type="datetimeFigureOut">
              <a:rPr lang="en-US" smtClean="0"/>
              <a:t>11/28/2017</a:t>
            </a:fld>
            <a:endParaRPr lang="en-US"/>
          </a:p>
        </p:txBody>
      </p:sp>
      <p:sp>
        <p:nvSpPr>
          <p:cNvPr id="6" name="Footer Placeholder 5"/>
          <p:cNvSpPr>
            <a:spLocks noGrp="1"/>
          </p:cNvSpPr>
          <p:nvPr>
            <p:ph type="ftr" sz="quarter" idx="11"/>
          </p:nvPr>
        </p:nvSpPr>
        <p:spPr>
          <a:xfrm>
            <a:off x="301752" y="6410848"/>
            <a:ext cx="3584448" cy="365760"/>
          </a:xfrm>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99CCFF"/>
        </a:solidFill>
        <a:effectLst/>
      </p:bgPr>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393371"/>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Date Placeholder 13"/>
          <p:cNvSpPr>
            <a:spLocks noGrp="1"/>
          </p:cNvSpPr>
          <p:nvPr>
            <p:ph type="dt" sz="half" idx="2"/>
          </p:nvPr>
        </p:nvSpPr>
        <p:spPr>
          <a:xfrm>
            <a:off x="5791200" y="6404984"/>
            <a:ext cx="3044952" cy="365760"/>
          </a:xfrm>
          <a:prstGeom prst="rect">
            <a:avLst/>
          </a:prstGeom>
        </p:spPr>
        <p:txBody>
          <a:bodyPr vert="horz"/>
          <a:lstStyle>
            <a:lvl1pPr algn="r" eaLnBrk="1" latinLnBrk="0" hangingPunct="1">
              <a:defRPr kumimoji="0" sz="1400">
                <a:solidFill>
                  <a:srgbClr val="FFFFFF"/>
                </a:solidFill>
              </a:defRPr>
            </a:lvl1pPr>
          </a:lstStyle>
          <a:p>
            <a:fld id="{3ECE4C67-F00D-442C-9859-0FBFDF8838C1}" type="datetimeFigureOut">
              <a:rPr lang="en-US" smtClean="0"/>
              <a:t>11/28/2017</a:t>
            </a:fld>
            <a:endParaRPr lang="en-US"/>
          </a:p>
        </p:txBody>
      </p:sp>
      <p:sp>
        <p:nvSpPr>
          <p:cNvPr id="3" name="Footer Placeholder 2"/>
          <p:cNvSpPr>
            <a:spLocks noGrp="1"/>
          </p:cNvSpPr>
          <p:nvPr>
            <p:ph type="ftr" sz="quarter" idx="3"/>
          </p:nvPr>
        </p:nvSpPr>
        <p:spPr>
          <a:xfrm>
            <a:off x="304800" y="6410848"/>
            <a:ext cx="3581400" cy="365760"/>
          </a:xfrm>
          <a:prstGeom prst="rect">
            <a:avLst/>
          </a:prstGeom>
        </p:spPr>
        <p:txBody>
          <a:bodyPr vert="horz"/>
          <a:lstStyle>
            <a:lvl1pPr algn="l" eaLnBrk="1" latinLnBrk="0" hangingPunct="1">
              <a:defRPr kumimoji="0" sz="1200">
                <a:solidFill>
                  <a:srgbClr val="FFFFFF"/>
                </a:solidFill>
              </a:defRPr>
            </a:lvl1pPr>
          </a:lstStyle>
          <a:p>
            <a:endParaRPr lang="en-US"/>
          </a:p>
        </p:txBody>
      </p:sp>
      <p:sp>
        <p:nvSpPr>
          <p:cNvPr id="8" name="Rectangle 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0" name="Straight Connector 9"/>
          <p:cNvSpPr>
            <a:spLocks noChangeShapeType="1"/>
          </p:cNvSpPr>
          <p:nvPr/>
        </p:nvSpPr>
        <p:spPr bwMode="auto">
          <a:xfrm>
            <a:off x="152400" y="1276743"/>
            <a:ext cx="8833104"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2" name="Oval 11"/>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Oval 14"/>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4343400" y="1040174"/>
            <a:ext cx="457200" cy="441325"/>
          </a:xfrm>
          <a:prstGeom prst="rect">
            <a:avLst/>
          </a:prstGeom>
        </p:spPr>
        <p:txBody>
          <a:bodyPr vert="horz" lIns="45720" rIns="45720" anchor="ctr">
            <a:normAutofit/>
          </a:bodyPr>
          <a:lstStyle>
            <a:lvl1pPr algn="ctr" eaLnBrk="1" latinLnBrk="0" hangingPunct="1">
              <a:defRPr kumimoji="0" sz="1600">
                <a:solidFill>
                  <a:schemeClr val="accent3">
                    <a:shade val="75000"/>
                  </a:schemeClr>
                </a:solidFill>
              </a:defRPr>
            </a:lvl1pPr>
          </a:lstStyle>
          <a:p>
            <a:fld id="{123A1D5E-3F30-4333-863C-123D0ADB4917}" type="slidenum">
              <a:rPr lang="en-US" smtClean="0"/>
              <a:t>‹#›</a:t>
            </a:fld>
            <a:endParaRPr lang="en-US"/>
          </a:p>
        </p:txBody>
      </p:sp>
      <p:sp>
        <p:nvSpPr>
          <p:cNvPr id="22" name="Title Placeholder 21"/>
          <p:cNvSpPr>
            <a:spLocks noGrp="1"/>
          </p:cNvSpPr>
          <p:nvPr>
            <p:ph type="title"/>
          </p:nvPr>
        </p:nvSpPr>
        <p:spPr>
          <a:xfrm>
            <a:off x="301752" y="228600"/>
            <a:ext cx="8534400" cy="758952"/>
          </a:xfrm>
          <a:prstGeom prst="rect">
            <a:avLst/>
          </a:prstGeom>
        </p:spPr>
        <p:txBody>
          <a:bodyPr vert="horz"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301752" y="1524000"/>
            <a:ext cx="8534400" cy="459943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1" latinLnBrk="0" hangingPunct="1">
        <a:spcBef>
          <a:spcPct val="0"/>
        </a:spcBef>
        <a:buNone/>
        <a:defRPr kumimoji="0" sz="3300" kern="1200">
          <a:solidFill>
            <a:schemeClr val="accent3">
              <a:shade val="75000"/>
            </a:schemeClr>
          </a:solidFill>
          <a:latin typeface="+mj-lt"/>
          <a:ea typeface="+mj-ea"/>
          <a:cs typeface="+mj-cs"/>
        </a:defRPr>
      </a:lvl1pPr>
    </p:titleStyle>
    <p:bodyStyle>
      <a:lvl1pPr marL="274320" indent="-274320" algn="l" rtl="0" eaLnBrk="1" latinLnBrk="0" hangingPunct="1">
        <a:spcBef>
          <a:spcPct val="20000"/>
        </a:spcBef>
        <a:buClr>
          <a:schemeClr val="accent1"/>
        </a:buClr>
        <a:buSzPct val="85000"/>
        <a:buFont typeface="Wingdings 2"/>
        <a:buChar char=""/>
        <a:defRPr kumimoji="0" sz="2700" kern="1200">
          <a:solidFill>
            <a:schemeClr val="tx1"/>
          </a:solidFill>
          <a:latin typeface="+mn-lt"/>
          <a:ea typeface="+mn-ea"/>
          <a:cs typeface="+mn-cs"/>
        </a:defRPr>
      </a:lvl1pPr>
      <a:lvl2pPr marL="548640" indent="-274320" algn="l" rtl="0" eaLnBrk="1" latinLnBrk="0" hangingPunct="1">
        <a:spcBef>
          <a:spcPct val="20000"/>
        </a:spcBef>
        <a:buClr>
          <a:schemeClr val="accent2"/>
        </a:buClr>
        <a:buSzPct val="70000"/>
        <a:buFont typeface="Wingdings"/>
        <a:buChar char=""/>
        <a:defRPr kumimoji="0" sz="2200" kern="1200">
          <a:solidFill>
            <a:schemeClr val="tx2"/>
          </a:solidFill>
          <a:latin typeface="+mn-lt"/>
          <a:ea typeface="+mn-ea"/>
          <a:cs typeface="+mn-cs"/>
        </a:defRPr>
      </a:lvl2pPr>
      <a:lvl3pPr marL="822960" indent="-228600" algn="l" rtl="0" eaLnBrk="1" latinLnBrk="0" hangingPunct="1">
        <a:spcBef>
          <a:spcPct val="20000"/>
        </a:spcBef>
        <a:buClr>
          <a:schemeClr val="accent3"/>
        </a:buClr>
        <a:buSzPct val="7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ct val="20000"/>
        </a:spcBef>
        <a:buClr>
          <a:schemeClr val="accent4"/>
        </a:buClr>
        <a:buSzPct val="70000"/>
        <a:buFont typeface="Wingdings"/>
        <a:buChar char=""/>
        <a:defRPr kumimoji="0" sz="2000" kern="1200">
          <a:solidFill>
            <a:schemeClr val="tx2"/>
          </a:solidFill>
          <a:latin typeface="+mn-lt"/>
          <a:ea typeface="+mn-ea"/>
          <a:cs typeface="+mn-cs"/>
        </a:defRPr>
      </a:lvl4pPr>
      <a:lvl5pPr marL="1371600" indent="-228600" algn="l" rtl="0" eaLnBrk="1" latinLnBrk="0" hangingPunct="1">
        <a:spcBef>
          <a:spcPct val="20000"/>
        </a:spcBef>
        <a:buClr>
          <a:schemeClr val="accent5"/>
        </a:buClr>
        <a:buFontTx/>
        <a:buChar char="•"/>
        <a:defRPr kumimoji="0" sz="1800"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hyperlink" Target="http://www.ncpgambling.org/programs-resources/programs/pgam/" TargetMode="External"/><Relationship Id="rId7" Type="http://schemas.openxmlformats.org/officeDocument/2006/relationships/hyperlink" Target="http://www.responsiblegambling.vic.gov.au/awareness-and-prevention/community-education-and-prevention/responsible-gambling-awareness-week" TargetMode="Externa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hyperlink" Target="http://www.preventionlane.org/problem-gambling-awareness-month" TargetMode="External"/><Relationship Id="rId5" Type="http://schemas.openxmlformats.org/officeDocument/2006/relationships/hyperlink" Target="http://www.beforeyoubet.org/" TargetMode="External"/><Relationship Id="rId4" Type="http://schemas.openxmlformats.org/officeDocument/2006/relationships/hyperlink" Target="http://www.ncpgambling.org/state/ohio/"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066800" y="2819400"/>
            <a:ext cx="7162800" cy="1752600"/>
          </a:xfrm>
        </p:spPr>
        <p:txBody>
          <a:bodyPr/>
          <a:lstStyle/>
          <a:p>
            <a:r>
              <a:rPr lang="en-US" sz="1800" dirty="0" smtClean="0"/>
              <a:t>A guide to plan and execute Problem Gambling Awareness Month</a:t>
            </a:r>
          </a:p>
          <a:p>
            <a:r>
              <a:rPr lang="en-US" sz="1800" dirty="0" smtClean="0"/>
              <a:t>in your community</a:t>
            </a:r>
          </a:p>
          <a:p>
            <a:endParaRPr lang="en-US" dirty="0"/>
          </a:p>
        </p:txBody>
      </p:sp>
      <p:sp>
        <p:nvSpPr>
          <p:cNvPr id="2" name="Title 1"/>
          <p:cNvSpPr>
            <a:spLocks noGrp="1"/>
          </p:cNvSpPr>
          <p:nvPr>
            <p:ph type="ctrTitle"/>
          </p:nvPr>
        </p:nvSpPr>
        <p:spPr/>
        <p:txBody>
          <a:bodyPr/>
          <a:lstStyle/>
          <a:p>
            <a:r>
              <a:rPr lang="en-US" dirty="0" smtClean="0">
                <a:solidFill>
                  <a:srgbClr val="6699FF"/>
                </a:solidFill>
              </a:rPr>
              <a:t>National Health Observances (NHO)</a:t>
            </a:r>
            <a:endParaRPr lang="en-US" dirty="0">
              <a:solidFill>
                <a:srgbClr val="6699FF"/>
              </a:solidFill>
            </a:endParaRPr>
          </a:p>
        </p:txBody>
      </p:sp>
      <p:pic>
        <p:nvPicPr>
          <p:cNvPr id="4" name="Picture 2" descr="C:\Users\leanerohr\AppData\Local\Microsoft\Windows\Temporary Internet Files\Content.IE5\VPBABML8\NPGAM_logo_H_CMYK_arrow-colorCorrected-v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28800" y="3810001"/>
            <a:ext cx="5181600" cy="23936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6764063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0066FF"/>
                </a:solidFill>
              </a:rPr>
              <a:t>Call To Action</a:t>
            </a:r>
            <a:endParaRPr lang="en-US" dirty="0">
              <a:solidFill>
                <a:srgbClr val="0066FF"/>
              </a:solidFill>
            </a:endParaRPr>
          </a:p>
        </p:txBody>
      </p:sp>
      <p:sp>
        <p:nvSpPr>
          <p:cNvPr id="3" name="Content Placeholder 2"/>
          <p:cNvSpPr>
            <a:spLocks noGrp="1"/>
          </p:cNvSpPr>
          <p:nvPr>
            <p:ph sz="quarter" idx="1"/>
          </p:nvPr>
        </p:nvSpPr>
        <p:spPr>
          <a:xfrm>
            <a:off x="301752" y="1371600"/>
            <a:ext cx="8503920" cy="4953000"/>
          </a:xfrm>
        </p:spPr>
        <p:txBody>
          <a:bodyPr>
            <a:normAutofit/>
          </a:bodyPr>
          <a:lstStyle/>
          <a:p>
            <a:pPr>
              <a:buClr>
                <a:srgbClr val="0066FF"/>
              </a:buClr>
            </a:pPr>
            <a:endParaRPr lang="en-US" dirty="0" smtClean="0"/>
          </a:p>
          <a:p>
            <a:pPr>
              <a:buClr>
                <a:srgbClr val="0066FF"/>
              </a:buClr>
            </a:pPr>
            <a:r>
              <a:rPr lang="en-US" dirty="0" smtClean="0"/>
              <a:t>Discuss </a:t>
            </a:r>
            <a:r>
              <a:rPr lang="en-US" dirty="0"/>
              <a:t>with your coalition what you would like to see as a result of using this </a:t>
            </a:r>
            <a:r>
              <a:rPr lang="en-US" dirty="0" smtClean="0"/>
              <a:t>approach</a:t>
            </a:r>
          </a:p>
          <a:p>
            <a:pPr>
              <a:buClr>
                <a:srgbClr val="0066FF"/>
              </a:buClr>
            </a:pPr>
            <a:endParaRPr lang="en-US" sz="1600" dirty="0"/>
          </a:p>
          <a:p>
            <a:pPr>
              <a:buClr>
                <a:srgbClr val="0066FF"/>
              </a:buClr>
            </a:pPr>
            <a:r>
              <a:rPr lang="en-US" dirty="0"/>
              <a:t>Encourage audiences to tell you what they will do in 1 week with the information, 1 month with the information and then 6 months to a </a:t>
            </a:r>
            <a:r>
              <a:rPr lang="en-US" dirty="0" smtClean="0"/>
              <a:t>year</a:t>
            </a:r>
          </a:p>
          <a:p>
            <a:pPr>
              <a:buClr>
                <a:srgbClr val="0066FF"/>
              </a:buClr>
            </a:pPr>
            <a:endParaRPr lang="en-US" sz="1600" dirty="0"/>
          </a:p>
          <a:p>
            <a:pPr>
              <a:buClr>
                <a:srgbClr val="0066FF"/>
              </a:buClr>
            </a:pPr>
            <a:r>
              <a:rPr lang="en-US" dirty="0"/>
              <a:t>Discuss how you can utilize this connection with audiences to encourage volunteers and individuals joining your coalition </a:t>
            </a:r>
          </a:p>
          <a:p>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81200" y="228600"/>
            <a:ext cx="609600" cy="999565"/>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53200" y="217098"/>
            <a:ext cx="609600" cy="999565"/>
          </a:xfrm>
          <a:prstGeom prst="rect">
            <a:avLst/>
          </a:prstGeom>
        </p:spPr>
      </p:pic>
    </p:spTree>
    <p:extLst>
      <p:ext uri="{BB962C8B-B14F-4D97-AF65-F5344CB8AC3E}">
        <p14:creationId xmlns:p14="http://schemas.microsoft.com/office/powerpoint/2010/main" val="351926981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0066FF"/>
                </a:solidFill>
              </a:rPr>
              <a:t>Resources/Website Links</a:t>
            </a:r>
            <a:endParaRPr lang="en-US" dirty="0">
              <a:solidFill>
                <a:srgbClr val="0066FF"/>
              </a:solidFill>
            </a:endParaRPr>
          </a:p>
        </p:txBody>
      </p:sp>
      <p:sp>
        <p:nvSpPr>
          <p:cNvPr id="3" name="Content Placeholder 2"/>
          <p:cNvSpPr>
            <a:spLocks noGrp="1"/>
          </p:cNvSpPr>
          <p:nvPr>
            <p:ph sz="quarter" idx="1"/>
          </p:nvPr>
        </p:nvSpPr>
        <p:spPr>
          <a:xfrm>
            <a:off x="381000" y="1371600"/>
            <a:ext cx="8503920" cy="5029200"/>
          </a:xfrm>
        </p:spPr>
        <p:txBody>
          <a:bodyPr>
            <a:normAutofit fontScale="62500" lnSpcReduction="20000"/>
          </a:bodyPr>
          <a:lstStyle/>
          <a:p>
            <a:pPr>
              <a:buClr>
                <a:srgbClr val="0066FF"/>
              </a:buClr>
            </a:pPr>
            <a:endParaRPr lang="en-US" u="sng" dirty="0" smtClean="0">
              <a:hlinkClick r:id="rId3"/>
            </a:endParaRPr>
          </a:p>
          <a:p>
            <a:pPr>
              <a:buClr>
                <a:srgbClr val="0066FF"/>
              </a:buClr>
            </a:pPr>
            <a:r>
              <a:rPr lang="en-US" u="sng" dirty="0" smtClean="0">
                <a:hlinkClick r:id="rId3"/>
              </a:rPr>
              <a:t>http</a:t>
            </a:r>
            <a:r>
              <a:rPr lang="en-US" u="sng" dirty="0">
                <a:hlinkClick r:id="rId3"/>
              </a:rPr>
              <a:t>://www.ncpgambling.org/programs-resources/programs/pgam</a:t>
            </a:r>
            <a:r>
              <a:rPr lang="en-US" u="sng" dirty="0" smtClean="0">
                <a:hlinkClick r:id="rId3"/>
              </a:rPr>
              <a:t>/</a:t>
            </a:r>
            <a:endParaRPr lang="en-US" u="sng" dirty="0" smtClean="0"/>
          </a:p>
          <a:p>
            <a:pPr>
              <a:buClr>
                <a:srgbClr val="0066FF"/>
              </a:buClr>
            </a:pPr>
            <a:endParaRPr lang="en-US" u="sng" dirty="0"/>
          </a:p>
          <a:p>
            <a:pPr>
              <a:buClr>
                <a:srgbClr val="0066FF"/>
              </a:buClr>
            </a:pPr>
            <a:r>
              <a:rPr lang="en-US" u="sng" dirty="0" smtClean="0">
                <a:solidFill>
                  <a:srgbClr val="0066FF"/>
                </a:solidFill>
              </a:rPr>
              <a:t>Sample Resolution - http</a:t>
            </a:r>
            <a:r>
              <a:rPr lang="en-US" u="sng" dirty="0">
                <a:solidFill>
                  <a:srgbClr val="0066FF"/>
                </a:solidFill>
              </a:rPr>
              <a:t>://mha.ohio.gov/Portals/0/assets/News/pressReleases/Resolution%20-%20Problem%20Gambling%20Awareness%20Month%202015.pdf</a:t>
            </a:r>
          </a:p>
          <a:p>
            <a:pPr marL="0" indent="0">
              <a:buClr>
                <a:srgbClr val="0066FF"/>
              </a:buClr>
              <a:buNone/>
            </a:pPr>
            <a:r>
              <a:rPr lang="en-US" dirty="0"/>
              <a:t> </a:t>
            </a:r>
          </a:p>
          <a:p>
            <a:pPr>
              <a:buClr>
                <a:srgbClr val="0066FF"/>
              </a:buClr>
            </a:pPr>
            <a:r>
              <a:rPr lang="en-US" u="sng" dirty="0">
                <a:solidFill>
                  <a:srgbClr val="0066FF"/>
                </a:solidFill>
                <a:hlinkClick r:id="rId4"/>
              </a:rPr>
              <a:t>http://www.ncpgambling.org/state/ohio/</a:t>
            </a:r>
            <a:endParaRPr lang="en-US" u="sng" dirty="0">
              <a:solidFill>
                <a:srgbClr val="0066FF"/>
              </a:solidFill>
            </a:endParaRPr>
          </a:p>
          <a:p>
            <a:pPr>
              <a:buClr>
                <a:srgbClr val="0066FF"/>
              </a:buClr>
            </a:pPr>
            <a:endParaRPr lang="en-US" u="sng" dirty="0" smtClean="0"/>
          </a:p>
          <a:p>
            <a:pPr>
              <a:buClr>
                <a:srgbClr val="0066FF"/>
              </a:buClr>
            </a:pPr>
            <a:r>
              <a:rPr lang="en-US" u="sng" dirty="0">
                <a:solidFill>
                  <a:srgbClr val="0066FF"/>
                </a:solidFill>
                <a:hlinkClick r:id="rId5"/>
              </a:rPr>
              <a:t>http://www.beforeyoubet.org/</a:t>
            </a:r>
            <a:endParaRPr lang="en-US" u="sng" dirty="0">
              <a:solidFill>
                <a:srgbClr val="0066FF"/>
              </a:solidFill>
            </a:endParaRPr>
          </a:p>
          <a:p>
            <a:pPr marL="0" indent="0">
              <a:buClr>
                <a:srgbClr val="0066FF"/>
              </a:buClr>
              <a:buNone/>
            </a:pPr>
            <a:endParaRPr lang="en-US" dirty="0"/>
          </a:p>
          <a:p>
            <a:pPr>
              <a:buClr>
                <a:srgbClr val="0066FF"/>
              </a:buClr>
            </a:pPr>
            <a:r>
              <a:rPr lang="en-US" u="sng" dirty="0">
                <a:hlinkClick r:id="rId6"/>
              </a:rPr>
              <a:t>http://</a:t>
            </a:r>
            <a:r>
              <a:rPr lang="en-US" u="sng" dirty="0" smtClean="0">
                <a:hlinkClick r:id="rId6"/>
              </a:rPr>
              <a:t>www.preventionlane.org/problem-gambling-awareness-month</a:t>
            </a:r>
            <a:endParaRPr lang="en-US" u="sng" dirty="0" smtClean="0"/>
          </a:p>
          <a:p>
            <a:pPr>
              <a:buClr>
                <a:srgbClr val="0066FF"/>
              </a:buClr>
            </a:pPr>
            <a:endParaRPr lang="en-US" dirty="0"/>
          </a:p>
          <a:p>
            <a:pPr>
              <a:buClr>
                <a:srgbClr val="0066FF"/>
              </a:buClr>
            </a:pPr>
            <a:r>
              <a:rPr lang="en-US" dirty="0"/>
              <a:t> </a:t>
            </a:r>
            <a:r>
              <a:rPr lang="en-US" dirty="0">
                <a:solidFill>
                  <a:srgbClr val="0066FF"/>
                </a:solidFill>
              </a:rPr>
              <a:t>http://www.preventionlane.org/problem-gambling-awareness-videos</a:t>
            </a:r>
          </a:p>
          <a:p>
            <a:pPr marL="0" indent="0">
              <a:buClr>
                <a:srgbClr val="0066FF"/>
              </a:buClr>
              <a:buNone/>
            </a:pPr>
            <a:endParaRPr lang="en-US" dirty="0"/>
          </a:p>
          <a:p>
            <a:pPr>
              <a:buClr>
                <a:srgbClr val="0066FF"/>
              </a:buClr>
            </a:pPr>
            <a:r>
              <a:rPr lang="en-US" u="sng" dirty="0">
                <a:solidFill>
                  <a:srgbClr val="0066FF"/>
                </a:solidFill>
                <a:hlinkClick r:id="rId7"/>
              </a:rPr>
              <a:t>http://</a:t>
            </a:r>
            <a:r>
              <a:rPr lang="en-US" u="sng" dirty="0" smtClean="0">
                <a:solidFill>
                  <a:srgbClr val="0066FF"/>
                </a:solidFill>
                <a:hlinkClick r:id="rId7"/>
              </a:rPr>
              <a:t>www.responsiblegambling.vic.gov.au/awareness-and-prevention/community-education-and-prevention/responsible-gambling-awareness-week</a:t>
            </a:r>
            <a:endParaRPr lang="en-US" u="sng" dirty="0" smtClean="0">
              <a:solidFill>
                <a:srgbClr val="0066FF"/>
              </a:solidFill>
            </a:endParaRPr>
          </a:p>
          <a:p>
            <a:pPr>
              <a:buClr>
                <a:srgbClr val="0066FF"/>
              </a:buClr>
            </a:pPr>
            <a:endParaRPr lang="en-US" u="sng" dirty="0" smtClean="0">
              <a:solidFill>
                <a:srgbClr val="0066FF"/>
              </a:solidFill>
            </a:endParaRPr>
          </a:p>
          <a:p>
            <a:pPr>
              <a:buClr>
                <a:srgbClr val="0066FF"/>
              </a:buClr>
            </a:pPr>
            <a:r>
              <a:rPr lang="en-US" u="sng" dirty="0" smtClean="0">
                <a:solidFill>
                  <a:srgbClr val="0066FF"/>
                </a:solidFill>
              </a:rPr>
              <a:t>http</a:t>
            </a:r>
            <a:r>
              <a:rPr lang="en-US" u="sng" dirty="0">
                <a:solidFill>
                  <a:srgbClr val="0066FF"/>
                </a:solidFill>
              </a:rPr>
              <a:t>://www.pgnohio.org/problem-gambling-prevention</a:t>
            </a:r>
            <a:endParaRPr lang="en-US" u="sng" dirty="0" smtClean="0">
              <a:solidFill>
                <a:srgbClr val="0066FF"/>
              </a:solidFill>
            </a:endParaRPr>
          </a:p>
          <a:p>
            <a:pPr>
              <a:buClr>
                <a:srgbClr val="0066FF"/>
              </a:buClr>
            </a:pPr>
            <a:endParaRPr lang="en-US" u="sng" dirty="0">
              <a:solidFill>
                <a:srgbClr val="0066FF"/>
              </a:solidFill>
            </a:endParaRPr>
          </a:p>
        </p:txBody>
      </p:sp>
      <p:pic>
        <p:nvPicPr>
          <p:cNvPr id="6" name="Picture 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31962" y="228600"/>
            <a:ext cx="609600" cy="999565"/>
          </a:xfrm>
          <a:prstGeom prst="rect">
            <a:avLst/>
          </a:prstGeom>
        </p:spPr>
      </p:pic>
    </p:spTree>
    <p:extLst>
      <p:ext uri="{BB962C8B-B14F-4D97-AF65-F5344CB8AC3E}">
        <p14:creationId xmlns:p14="http://schemas.microsoft.com/office/powerpoint/2010/main" val="367947085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066800" y="2819400"/>
            <a:ext cx="7162800" cy="1752600"/>
          </a:xfrm>
        </p:spPr>
        <p:txBody>
          <a:bodyPr/>
          <a:lstStyle/>
          <a:p>
            <a:r>
              <a:rPr lang="en-US" sz="1800" dirty="0" smtClean="0"/>
              <a:t>A guide to plan and execute Problem Gambling Awareness Month</a:t>
            </a:r>
          </a:p>
          <a:p>
            <a:r>
              <a:rPr lang="en-US" sz="1800" dirty="0" smtClean="0"/>
              <a:t>in your community</a:t>
            </a:r>
          </a:p>
          <a:p>
            <a:endParaRPr lang="en-US" dirty="0"/>
          </a:p>
        </p:txBody>
      </p:sp>
      <p:sp>
        <p:nvSpPr>
          <p:cNvPr id="2" name="Title 1"/>
          <p:cNvSpPr>
            <a:spLocks noGrp="1"/>
          </p:cNvSpPr>
          <p:nvPr>
            <p:ph type="ctrTitle"/>
          </p:nvPr>
        </p:nvSpPr>
        <p:spPr/>
        <p:txBody>
          <a:bodyPr/>
          <a:lstStyle/>
          <a:p>
            <a:r>
              <a:rPr lang="en-US" dirty="0" smtClean="0">
                <a:solidFill>
                  <a:srgbClr val="6699FF"/>
                </a:solidFill>
              </a:rPr>
              <a:t>National Health Observances (NHO)</a:t>
            </a:r>
            <a:endParaRPr lang="en-US" dirty="0">
              <a:solidFill>
                <a:srgbClr val="6699FF"/>
              </a:solidFill>
            </a:endParaRPr>
          </a:p>
        </p:txBody>
      </p:sp>
      <p:pic>
        <p:nvPicPr>
          <p:cNvPr id="4" name="Picture 2" descr="C:\Users\leanerohr\AppData\Local\Microsoft\Windows\Temporary Internet Files\Content.IE5\VPBABML8\NPGAM_logo_H_CMYK_arrow-colorCorrected-v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28800" y="3810001"/>
            <a:ext cx="5181600" cy="23936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5515814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758952"/>
          </a:xfrm>
        </p:spPr>
        <p:txBody>
          <a:bodyPr>
            <a:noAutofit/>
          </a:bodyPr>
          <a:lstStyle/>
          <a:p>
            <a:r>
              <a:rPr lang="en-US" sz="2400" dirty="0" smtClean="0">
                <a:solidFill>
                  <a:srgbClr val="0066FF"/>
                </a:solidFill>
              </a:rPr>
              <a:t>History &amp; Scope of </a:t>
            </a:r>
            <a:br>
              <a:rPr lang="en-US" sz="2400" dirty="0" smtClean="0">
                <a:solidFill>
                  <a:srgbClr val="0066FF"/>
                </a:solidFill>
              </a:rPr>
            </a:br>
            <a:r>
              <a:rPr lang="en-US" sz="2400" dirty="0" smtClean="0">
                <a:solidFill>
                  <a:srgbClr val="0066FF"/>
                </a:solidFill>
              </a:rPr>
              <a:t>National Gambling Awareness Month</a:t>
            </a:r>
            <a:endParaRPr lang="en-US" sz="2400" dirty="0">
              <a:solidFill>
                <a:srgbClr val="0066FF"/>
              </a:solidFill>
            </a:endParaRPr>
          </a:p>
        </p:txBody>
      </p:sp>
      <p:sp>
        <p:nvSpPr>
          <p:cNvPr id="4" name="Content Placeholder 3"/>
          <p:cNvSpPr>
            <a:spLocks noGrp="1"/>
          </p:cNvSpPr>
          <p:nvPr>
            <p:ph sz="quarter" idx="1"/>
          </p:nvPr>
        </p:nvSpPr>
        <p:spPr>
          <a:xfrm>
            <a:off x="301752" y="1600200"/>
            <a:ext cx="8503920" cy="4498848"/>
          </a:xfrm>
        </p:spPr>
        <p:txBody>
          <a:bodyPr>
            <a:normAutofit fontScale="92500" lnSpcReduction="20000"/>
          </a:bodyPr>
          <a:lstStyle/>
          <a:p>
            <a:pPr marL="0" indent="0">
              <a:buNone/>
            </a:pPr>
            <a:r>
              <a:rPr lang="en-US" dirty="0"/>
              <a:t>This initiative started in </a:t>
            </a:r>
            <a:r>
              <a:rPr lang="en-US" dirty="0" smtClean="0"/>
              <a:t>2002 when the Substance Abuse and Mental Health Association (SAMSHA) designated the </a:t>
            </a:r>
            <a:r>
              <a:rPr lang="en-US" dirty="0"/>
              <a:t>month of March </a:t>
            </a:r>
            <a:r>
              <a:rPr lang="en-US" dirty="0" smtClean="0"/>
              <a:t>as </a:t>
            </a:r>
            <a:r>
              <a:rPr lang="en-US" dirty="0"/>
              <a:t>Problem Gambling Awareness Month. </a:t>
            </a:r>
          </a:p>
          <a:p>
            <a:pPr marL="0" indent="0">
              <a:buNone/>
            </a:pPr>
            <a:endParaRPr lang="en-US" dirty="0"/>
          </a:p>
          <a:p>
            <a:pPr marL="0" indent="0">
              <a:buNone/>
            </a:pPr>
            <a:r>
              <a:rPr lang="en-US" dirty="0" smtClean="0"/>
              <a:t>The month of March was designated because many </a:t>
            </a:r>
            <a:r>
              <a:rPr lang="en-US" dirty="0"/>
              <a:t>Americans </a:t>
            </a:r>
            <a:r>
              <a:rPr lang="en-US" dirty="0" smtClean="0"/>
              <a:t>follow </a:t>
            </a:r>
            <a:r>
              <a:rPr lang="en-US" dirty="0"/>
              <a:t>the NCAA Division I basketball tournament.  </a:t>
            </a:r>
            <a:r>
              <a:rPr lang="en-US" dirty="0" smtClean="0"/>
              <a:t>Although </a:t>
            </a:r>
            <a:r>
              <a:rPr lang="en-US" dirty="0"/>
              <a:t>this event is exciting for many people, it is also a popular occasion for gambling.  </a:t>
            </a:r>
            <a:endParaRPr lang="en-US" dirty="0" smtClean="0"/>
          </a:p>
          <a:p>
            <a:pPr marL="0" indent="0">
              <a:buNone/>
            </a:pPr>
            <a:endParaRPr lang="en-US" dirty="0"/>
          </a:p>
          <a:p>
            <a:pPr marL="0" indent="0">
              <a:buNone/>
            </a:pPr>
            <a:r>
              <a:rPr lang="en-US" dirty="0" smtClean="0"/>
              <a:t>Problem </a:t>
            </a:r>
            <a:r>
              <a:rPr lang="en-US" dirty="0"/>
              <a:t>gambling is similar to substance abuse in many ways, according to the National Council on Problem </a:t>
            </a:r>
            <a:r>
              <a:rPr lang="en-US" dirty="0" smtClean="0"/>
              <a:t>Gambling</a:t>
            </a:r>
            <a:r>
              <a:rPr lang="en-US" dirty="0"/>
              <a:t>.</a:t>
            </a: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14400" y="228600"/>
            <a:ext cx="557123" cy="913518"/>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43800" y="255476"/>
            <a:ext cx="557123" cy="913518"/>
          </a:xfrm>
          <a:prstGeom prst="rect">
            <a:avLst/>
          </a:prstGeom>
        </p:spPr>
      </p:pic>
    </p:spTree>
    <p:extLst>
      <p:ext uri="{BB962C8B-B14F-4D97-AF65-F5344CB8AC3E}">
        <p14:creationId xmlns:p14="http://schemas.microsoft.com/office/powerpoint/2010/main" val="203444846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a:solidFill>
                  <a:srgbClr val="0066FF"/>
                </a:solidFill>
              </a:rPr>
              <a:t>Partners to Engage (Who is Doing What?)</a:t>
            </a:r>
          </a:p>
        </p:txBody>
      </p:sp>
      <p:graphicFrame>
        <p:nvGraphicFramePr>
          <p:cNvPr id="3" name="Content Placeholder 2"/>
          <p:cNvGraphicFramePr>
            <a:graphicFrameLocks noGrp="1"/>
          </p:cNvGraphicFramePr>
          <p:nvPr>
            <p:ph sz="quarter" idx="1"/>
            <p:extLst>
              <p:ext uri="{D42A27DB-BD31-4B8C-83A1-F6EECF244321}">
                <p14:modId xmlns:p14="http://schemas.microsoft.com/office/powerpoint/2010/main" val="3035572222"/>
              </p:ext>
            </p:extLst>
          </p:nvPr>
        </p:nvGraphicFramePr>
        <p:xfrm>
          <a:off x="152401" y="1295402"/>
          <a:ext cx="8839199" cy="5410199"/>
        </p:xfrm>
        <a:graphic>
          <a:graphicData uri="http://schemas.openxmlformats.org/drawingml/2006/table">
            <a:tbl>
              <a:tblPr firstRow="1" firstCol="1" bandRow="1">
                <a:tableStyleId>{5C22544A-7EE6-4342-B048-85BDC9FD1C3A}</a:tableStyleId>
              </a:tblPr>
              <a:tblGrid>
                <a:gridCol w="3266421">
                  <a:extLst>
                    <a:ext uri="{9D8B030D-6E8A-4147-A177-3AD203B41FA5}">
                      <a16:colId xmlns:a16="http://schemas.microsoft.com/office/drawing/2014/main" xmlns="" val="600175485"/>
                    </a:ext>
                  </a:extLst>
                </a:gridCol>
                <a:gridCol w="2703625">
                  <a:extLst>
                    <a:ext uri="{9D8B030D-6E8A-4147-A177-3AD203B41FA5}">
                      <a16:colId xmlns:a16="http://schemas.microsoft.com/office/drawing/2014/main" xmlns="" val="865099"/>
                    </a:ext>
                  </a:extLst>
                </a:gridCol>
                <a:gridCol w="2869153">
                  <a:extLst>
                    <a:ext uri="{9D8B030D-6E8A-4147-A177-3AD203B41FA5}">
                      <a16:colId xmlns:a16="http://schemas.microsoft.com/office/drawing/2014/main" xmlns="" val="37325760"/>
                    </a:ext>
                  </a:extLst>
                </a:gridCol>
              </a:tblGrid>
              <a:tr h="192319">
                <a:tc>
                  <a:txBody>
                    <a:bodyPr/>
                    <a:lstStyle/>
                    <a:p>
                      <a:pPr marL="0" marR="0" algn="ctr">
                        <a:spcBef>
                          <a:spcPts val="0"/>
                        </a:spcBef>
                        <a:spcAft>
                          <a:spcPts val="0"/>
                        </a:spcAft>
                      </a:pPr>
                      <a:r>
                        <a:rPr lang="en-US" sz="900" dirty="0">
                          <a:solidFill>
                            <a:schemeClr val="tx1"/>
                          </a:solidFill>
                          <a:effectLst/>
                        </a:rPr>
                        <a:t>Community Sectors</a:t>
                      </a:r>
                      <a:endParaRPr lang="en-US" sz="800" b="1" dirty="0">
                        <a:solidFill>
                          <a:schemeClr val="tx1"/>
                        </a:solidFill>
                        <a:effectLst/>
                        <a:latin typeface="Maiandra GD" panose="020E0502030308020204" pitchFamily="34" charset="0"/>
                        <a:ea typeface="Calibri" panose="020F0502020204030204" pitchFamily="34" charset="0"/>
                        <a:cs typeface="Times New Roman" panose="02020603050405020304" pitchFamily="18" charset="0"/>
                      </a:endParaRPr>
                    </a:p>
                  </a:txBody>
                  <a:tcPr marL="45673" marR="45673" marT="0" marB="0" anchor="ctr">
                    <a:solidFill>
                      <a:srgbClr val="99CCFF"/>
                    </a:solidFill>
                  </a:tcPr>
                </a:tc>
                <a:tc>
                  <a:txBody>
                    <a:bodyPr/>
                    <a:lstStyle/>
                    <a:p>
                      <a:pPr marL="0" marR="0" algn="ctr">
                        <a:spcBef>
                          <a:spcPts val="0"/>
                        </a:spcBef>
                        <a:spcAft>
                          <a:spcPts val="0"/>
                        </a:spcAft>
                      </a:pPr>
                      <a:r>
                        <a:rPr lang="en-US" sz="900" dirty="0">
                          <a:solidFill>
                            <a:schemeClr val="tx1"/>
                          </a:solidFill>
                          <a:effectLst/>
                        </a:rPr>
                        <a:t>Coalition Partner(s) </a:t>
                      </a:r>
                      <a:endParaRPr lang="en-US" sz="800" b="1" dirty="0">
                        <a:solidFill>
                          <a:schemeClr val="tx1"/>
                        </a:solidFill>
                        <a:effectLst/>
                        <a:latin typeface="Maiandra GD" panose="020E0502030308020204" pitchFamily="34" charset="0"/>
                        <a:ea typeface="Calibri" panose="020F0502020204030204" pitchFamily="34" charset="0"/>
                        <a:cs typeface="Times New Roman" panose="02020603050405020304" pitchFamily="18" charset="0"/>
                      </a:endParaRPr>
                    </a:p>
                  </a:txBody>
                  <a:tcPr marL="45673" marR="45673" marT="0" marB="0" anchor="ctr">
                    <a:solidFill>
                      <a:srgbClr val="99CCFF"/>
                    </a:solidFill>
                  </a:tcPr>
                </a:tc>
                <a:tc>
                  <a:txBody>
                    <a:bodyPr/>
                    <a:lstStyle/>
                    <a:p>
                      <a:pPr marL="0" marR="0" algn="ctr">
                        <a:spcBef>
                          <a:spcPts val="0"/>
                        </a:spcBef>
                        <a:spcAft>
                          <a:spcPts val="0"/>
                        </a:spcAft>
                      </a:pPr>
                      <a:r>
                        <a:rPr lang="en-US" sz="900" dirty="0">
                          <a:solidFill>
                            <a:schemeClr val="tx1"/>
                          </a:solidFill>
                          <a:effectLst/>
                        </a:rPr>
                        <a:t>Action Steps</a:t>
                      </a:r>
                      <a:endParaRPr lang="en-US" sz="800" b="1" dirty="0">
                        <a:solidFill>
                          <a:schemeClr val="tx1"/>
                        </a:solidFill>
                        <a:effectLst/>
                        <a:latin typeface="Maiandra GD" panose="020E0502030308020204" pitchFamily="34" charset="0"/>
                        <a:ea typeface="Calibri" panose="020F0502020204030204" pitchFamily="34" charset="0"/>
                        <a:cs typeface="Times New Roman" panose="02020603050405020304" pitchFamily="18" charset="0"/>
                      </a:endParaRPr>
                    </a:p>
                  </a:txBody>
                  <a:tcPr marL="45673" marR="45673" marT="0" marB="0" anchor="ctr">
                    <a:solidFill>
                      <a:srgbClr val="99CCFF"/>
                    </a:solidFill>
                  </a:tcPr>
                </a:tc>
                <a:extLst>
                  <a:ext uri="{0D108BD9-81ED-4DB2-BD59-A6C34878D82A}">
                    <a16:rowId xmlns:a16="http://schemas.microsoft.com/office/drawing/2014/main" xmlns="" val="437851647"/>
                  </a:ext>
                </a:extLst>
              </a:tr>
              <a:tr h="473730">
                <a:tc>
                  <a:txBody>
                    <a:bodyPr/>
                    <a:lstStyle/>
                    <a:p>
                      <a:pPr marL="0" marR="0" algn="ctr">
                        <a:spcBef>
                          <a:spcPts val="0"/>
                        </a:spcBef>
                        <a:spcAft>
                          <a:spcPts val="0"/>
                        </a:spcAft>
                      </a:pPr>
                      <a:r>
                        <a:rPr lang="en-US" sz="900" dirty="0">
                          <a:solidFill>
                            <a:schemeClr val="tx1"/>
                          </a:solidFill>
                          <a:effectLst/>
                        </a:rPr>
                        <a:t>Education</a:t>
                      </a:r>
                      <a:endParaRPr lang="en-US" sz="800" dirty="0">
                        <a:solidFill>
                          <a:schemeClr val="tx1"/>
                        </a:solidFill>
                        <a:effectLst/>
                      </a:endParaRPr>
                    </a:p>
                    <a:p>
                      <a:pPr marL="0" marR="0" algn="ctr">
                        <a:spcBef>
                          <a:spcPts val="0"/>
                        </a:spcBef>
                        <a:spcAft>
                          <a:spcPts val="0"/>
                        </a:spcAft>
                      </a:pPr>
                      <a:r>
                        <a:rPr lang="en-US" sz="900" dirty="0">
                          <a:solidFill>
                            <a:schemeClr val="tx1"/>
                          </a:solidFill>
                          <a:effectLst/>
                        </a:rPr>
                        <a:t>Ex: Public, Vocational, Higher Ed, Public Library</a:t>
                      </a:r>
                      <a:endParaRPr lang="en-US" sz="800" b="1" dirty="0">
                        <a:solidFill>
                          <a:schemeClr val="tx1"/>
                        </a:solidFill>
                        <a:effectLst/>
                        <a:latin typeface="Maiandra GD" panose="020E0502030308020204" pitchFamily="34" charset="0"/>
                        <a:ea typeface="Calibri" panose="020F0502020204030204" pitchFamily="34" charset="0"/>
                        <a:cs typeface="Times New Roman" panose="02020603050405020304" pitchFamily="18" charset="0"/>
                      </a:endParaRPr>
                    </a:p>
                  </a:txBody>
                  <a:tcPr marL="45673" marR="45673" marT="0" marB="0">
                    <a:solidFill>
                      <a:srgbClr val="66CCFF"/>
                    </a:solidFill>
                  </a:tcPr>
                </a:tc>
                <a:tc>
                  <a:txBody>
                    <a:bodyPr/>
                    <a:lstStyle/>
                    <a:p>
                      <a:pPr marL="0" marR="0" algn="ctr">
                        <a:spcBef>
                          <a:spcPts val="0"/>
                        </a:spcBef>
                        <a:spcAft>
                          <a:spcPts val="0"/>
                        </a:spcAft>
                      </a:pPr>
                      <a:r>
                        <a:rPr lang="en-US" sz="900" dirty="0">
                          <a:solidFill>
                            <a:schemeClr val="tx1"/>
                          </a:solidFill>
                          <a:effectLst/>
                        </a:rPr>
                        <a:t> </a:t>
                      </a:r>
                      <a:endParaRPr lang="en-US" sz="800" b="1" dirty="0">
                        <a:solidFill>
                          <a:schemeClr val="tx1"/>
                        </a:solidFill>
                        <a:effectLst/>
                        <a:latin typeface="Maiandra GD" panose="020E0502030308020204" pitchFamily="34" charset="0"/>
                        <a:ea typeface="Calibri" panose="020F0502020204030204" pitchFamily="34" charset="0"/>
                        <a:cs typeface="Times New Roman" panose="02020603050405020304" pitchFamily="18" charset="0"/>
                      </a:endParaRPr>
                    </a:p>
                  </a:txBody>
                  <a:tcPr marL="45673" marR="45673" marT="0" marB="0">
                    <a:solidFill>
                      <a:srgbClr val="99CCFF"/>
                    </a:solidFill>
                  </a:tcPr>
                </a:tc>
                <a:tc>
                  <a:txBody>
                    <a:bodyPr/>
                    <a:lstStyle/>
                    <a:p>
                      <a:pPr marL="0" marR="0" algn="ctr">
                        <a:spcBef>
                          <a:spcPts val="0"/>
                        </a:spcBef>
                        <a:spcAft>
                          <a:spcPts val="0"/>
                        </a:spcAft>
                      </a:pPr>
                      <a:r>
                        <a:rPr lang="en-US" sz="900" dirty="0">
                          <a:solidFill>
                            <a:schemeClr val="tx1"/>
                          </a:solidFill>
                          <a:effectLst/>
                        </a:rPr>
                        <a:t> </a:t>
                      </a:r>
                      <a:endParaRPr lang="en-US" sz="800" b="1" dirty="0">
                        <a:solidFill>
                          <a:schemeClr val="tx1"/>
                        </a:solidFill>
                        <a:effectLst/>
                        <a:latin typeface="Maiandra GD" panose="020E0502030308020204" pitchFamily="34" charset="0"/>
                        <a:ea typeface="Calibri" panose="020F0502020204030204" pitchFamily="34" charset="0"/>
                        <a:cs typeface="Times New Roman" panose="02020603050405020304" pitchFamily="18" charset="0"/>
                      </a:endParaRPr>
                    </a:p>
                  </a:txBody>
                  <a:tcPr marL="45673" marR="45673" marT="0" marB="0">
                    <a:solidFill>
                      <a:srgbClr val="99CCFF"/>
                    </a:solidFill>
                  </a:tcPr>
                </a:tc>
                <a:extLst>
                  <a:ext uri="{0D108BD9-81ED-4DB2-BD59-A6C34878D82A}">
                    <a16:rowId xmlns:a16="http://schemas.microsoft.com/office/drawing/2014/main" xmlns="" val="266756953"/>
                  </a:ext>
                </a:extLst>
              </a:tr>
              <a:tr h="327184">
                <a:tc>
                  <a:txBody>
                    <a:bodyPr/>
                    <a:lstStyle/>
                    <a:p>
                      <a:pPr marL="0" marR="0" algn="ctr">
                        <a:spcBef>
                          <a:spcPts val="0"/>
                        </a:spcBef>
                        <a:spcAft>
                          <a:spcPts val="0"/>
                        </a:spcAft>
                      </a:pPr>
                      <a:r>
                        <a:rPr lang="en-US" sz="900">
                          <a:solidFill>
                            <a:schemeClr val="tx1"/>
                          </a:solidFill>
                          <a:effectLst/>
                        </a:rPr>
                        <a:t>Media</a:t>
                      </a:r>
                      <a:endParaRPr lang="en-US" sz="800">
                        <a:solidFill>
                          <a:schemeClr val="tx1"/>
                        </a:solidFill>
                        <a:effectLst/>
                      </a:endParaRPr>
                    </a:p>
                    <a:p>
                      <a:pPr marL="0" marR="0" algn="ctr">
                        <a:spcBef>
                          <a:spcPts val="0"/>
                        </a:spcBef>
                        <a:spcAft>
                          <a:spcPts val="0"/>
                        </a:spcAft>
                      </a:pPr>
                      <a:r>
                        <a:rPr lang="en-US" sz="900">
                          <a:solidFill>
                            <a:schemeClr val="tx1"/>
                          </a:solidFill>
                          <a:effectLst/>
                        </a:rPr>
                        <a:t>Ex: Print, TV, Web</a:t>
                      </a:r>
                      <a:endParaRPr lang="en-US" sz="800" b="1">
                        <a:solidFill>
                          <a:schemeClr val="tx1"/>
                        </a:solidFill>
                        <a:effectLst/>
                        <a:latin typeface="Maiandra GD" panose="020E0502030308020204" pitchFamily="34" charset="0"/>
                        <a:ea typeface="Calibri" panose="020F0502020204030204" pitchFamily="34" charset="0"/>
                        <a:cs typeface="Times New Roman" panose="02020603050405020304" pitchFamily="18" charset="0"/>
                      </a:endParaRPr>
                    </a:p>
                  </a:txBody>
                  <a:tcPr marL="45673" marR="45673" marT="0" marB="0">
                    <a:solidFill>
                      <a:srgbClr val="66CCFF"/>
                    </a:solidFill>
                  </a:tcPr>
                </a:tc>
                <a:tc>
                  <a:txBody>
                    <a:bodyPr/>
                    <a:lstStyle/>
                    <a:p>
                      <a:pPr marL="0" marR="0" algn="ctr">
                        <a:spcBef>
                          <a:spcPts val="0"/>
                        </a:spcBef>
                        <a:spcAft>
                          <a:spcPts val="0"/>
                        </a:spcAft>
                      </a:pPr>
                      <a:r>
                        <a:rPr lang="en-US" sz="900" dirty="0">
                          <a:solidFill>
                            <a:schemeClr val="tx1"/>
                          </a:solidFill>
                          <a:effectLst/>
                        </a:rPr>
                        <a:t> </a:t>
                      </a:r>
                      <a:endParaRPr lang="en-US" sz="800" b="1" dirty="0">
                        <a:solidFill>
                          <a:schemeClr val="tx1"/>
                        </a:solidFill>
                        <a:effectLst/>
                        <a:latin typeface="Maiandra GD" panose="020E0502030308020204" pitchFamily="34" charset="0"/>
                        <a:ea typeface="Calibri" panose="020F0502020204030204" pitchFamily="34" charset="0"/>
                        <a:cs typeface="Times New Roman" panose="02020603050405020304" pitchFamily="18" charset="0"/>
                      </a:endParaRPr>
                    </a:p>
                  </a:txBody>
                  <a:tcPr marL="45673" marR="45673" marT="0" marB="0">
                    <a:solidFill>
                      <a:srgbClr val="99CCFF"/>
                    </a:solidFill>
                  </a:tcPr>
                </a:tc>
                <a:tc>
                  <a:txBody>
                    <a:bodyPr/>
                    <a:lstStyle/>
                    <a:p>
                      <a:pPr marL="0" marR="0" algn="ctr">
                        <a:spcBef>
                          <a:spcPts val="0"/>
                        </a:spcBef>
                        <a:spcAft>
                          <a:spcPts val="0"/>
                        </a:spcAft>
                      </a:pPr>
                      <a:r>
                        <a:rPr lang="en-US" sz="900" dirty="0">
                          <a:solidFill>
                            <a:schemeClr val="tx1"/>
                          </a:solidFill>
                          <a:effectLst/>
                        </a:rPr>
                        <a:t> </a:t>
                      </a:r>
                      <a:endParaRPr lang="en-US" sz="800" b="1" dirty="0">
                        <a:solidFill>
                          <a:schemeClr val="tx1"/>
                        </a:solidFill>
                        <a:effectLst/>
                        <a:latin typeface="Maiandra GD" panose="020E0502030308020204" pitchFamily="34" charset="0"/>
                        <a:ea typeface="Calibri" panose="020F0502020204030204" pitchFamily="34" charset="0"/>
                        <a:cs typeface="Times New Roman" panose="02020603050405020304" pitchFamily="18" charset="0"/>
                      </a:endParaRPr>
                    </a:p>
                  </a:txBody>
                  <a:tcPr marL="45673" marR="45673" marT="0" marB="0">
                    <a:solidFill>
                      <a:srgbClr val="99CCFF"/>
                    </a:solidFill>
                  </a:tcPr>
                </a:tc>
                <a:extLst>
                  <a:ext uri="{0D108BD9-81ED-4DB2-BD59-A6C34878D82A}">
                    <a16:rowId xmlns:a16="http://schemas.microsoft.com/office/drawing/2014/main" xmlns="" val="1869804678"/>
                  </a:ext>
                </a:extLst>
              </a:tr>
              <a:tr h="327184">
                <a:tc>
                  <a:txBody>
                    <a:bodyPr/>
                    <a:lstStyle/>
                    <a:p>
                      <a:pPr marL="0" marR="0" algn="ctr">
                        <a:spcBef>
                          <a:spcPts val="0"/>
                        </a:spcBef>
                        <a:spcAft>
                          <a:spcPts val="0"/>
                        </a:spcAft>
                      </a:pPr>
                      <a:r>
                        <a:rPr lang="en-US" sz="900">
                          <a:solidFill>
                            <a:schemeClr val="tx1"/>
                          </a:solidFill>
                          <a:effectLst/>
                        </a:rPr>
                        <a:t>Youth</a:t>
                      </a:r>
                      <a:endParaRPr lang="en-US" sz="800">
                        <a:solidFill>
                          <a:schemeClr val="tx1"/>
                        </a:solidFill>
                        <a:effectLst/>
                      </a:endParaRPr>
                    </a:p>
                    <a:p>
                      <a:pPr marL="0" marR="0" algn="ctr">
                        <a:spcBef>
                          <a:spcPts val="0"/>
                        </a:spcBef>
                        <a:spcAft>
                          <a:spcPts val="0"/>
                        </a:spcAft>
                      </a:pPr>
                      <a:r>
                        <a:rPr lang="en-US" sz="900">
                          <a:solidFill>
                            <a:schemeClr val="tx1"/>
                          </a:solidFill>
                          <a:effectLst/>
                        </a:rPr>
                        <a:t> </a:t>
                      </a:r>
                      <a:endParaRPr lang="en-US" sz="800" b="1">
                        <a:solidFill>
                          <a:schemeClr val="tx1"/>
                        </a:solidFill>
                        <a:effectLst/>
                        <a:latin typeface="Maiandra GD" panose="020E0502030308020204" pitchFamily="34" charset="0"/>
                        <a:ea typeface="Calibri" panose="020F0502020204030204" pitchFamily="34" charset="0"/>
                        <a:cs typeface="Times New Roman" panose="02020603050405020304" pitchFamily="18" charset="0"/>
                      </a:endParaRPr>
                    </a:p>
                  </a:txBody>
                  <a:tcPr marL="45673" marR="45673" marT="0" marB="0">
                    <a:solidFill>
                      <a:srgbClr val="66CCFF"/>
                    </a:solidFill>
                  </a:tcPr>
                </a:tc>
                <a:tc>
                  <a:txBody>
                    <a:bodyPr/>
                    <a:lstStyle/>
                    <a:p>
                      <a:pPr marL="0" marR="0" algn="ctr">
                        <a:spcBef>
                          <a:spcPts val="0"/>
                        </a:spcBef>
                        <a:spcAft>
                          <a:spcPts val="0"/>
                        </a:spcAft>
                      </a:pPr>
                      <a:r>
                        <a:rPr lang="en-US" sz="900" dirty="0">
                          <a:solidFill>
                            <a:schemeClr val="tx1"/>
                          </a:solidFill>
                          <a:effectLst/>
                        </a:rPr>
                        <a:t> </a:t>
                      </a:r>
                      <a:endParaRPr lang="en-US" sz="800" b="1" dirty="0">
                        <a:solidFill>
                          <a:schemeClr val="tx1"/>
                        </a:solidFill>
                        <a:effectLst/>
                        <a:latin typeface="Maiandra GD" panose="020E0502030308020204" pitchFamily="34" charset="0"/>
                        <a:ea typeface="Calibri" panose="020F0502020204030204" pitchFamily="34" charset="0"/>
                        <a:cs typeface="Times New Roman" panose="02020603050405020304" pitchFamily="18" charset="0"/>
                      </a:endParaRPr>
                    </a:p>
                  </a:txBody>
                  <a:tcPr marL="45673" marR="45673" marT="0" marB="0">
                    <a:solidFill>
                      <a:srgbClr val="99CCFF"/>
                    </a:solidFill>
                  </a:tcPr>
                </a:tc>
                <a:tc>
                  <a:txBody>
                    <a:bodyPr/>
                    <a:lstStyle/>
                    <a:p>
                      <a:pPr marL="0" marR="0" algn="ctr">
                        <a:spcBef>
                          <a:spcPts val="0"/>
                        </a:spcBef>
                        <a:spcAft>
                          <a:spcPts val="0"/>
                        </a:spcAft>
                      </a:pPr>
                      <a:r>
                        <a:rPr lang="en-US" sz="900" dirty="0">
                          <a:solidFill>
                            <a:schemeClr val="tx1"/>
                          </a:solidFill>
                          <a:effectLst/>
                        </a:rPr>
                        <a:t> </a:t>
                      </a:r>
                      <a:endParaRPr lang="en-US" sz="800" b="1" dirty="0">
                        <a:solidFill>
                          <a:schemeClr val="tx1"/>
                        </a:solidFill>
                        <a:effectLst/>
                        <a:latin typeface="Maiandra GD" panose="020E0502030308020204" pitchFamily="34" charset="0"/>
                        <a:ea typeface="Calibri" panose="020F0502020204030204" pitchFamily="34" charset="0"/>
                        <a:cs typeface="Times New Roman" panose="02020603050405020304" pitchFamily="18" charset="0"/>
                      </a:endParaRPr>
                    </a:p>
                  </a:txBody>
                  <a:tcPr marL="45673" marR="45673" marT="0" marB="0">
                    <a:solidFill>
                      <a:srgbClr val="99CCFF"/>
                    </a:solidFill>
                  </a:tcPr>
                </a:tc>
                <a:extLst>
                  <a:ext uri="{0D108BD9-81ED-4DB2-BD59-A6C34878D82A}">
                    <a16:rowId xmlns:a16="http://schemas.microsoft.com/office/drawing/2014/main" xmlns="" val="2549514550"/>
                  </a:ext>
                </a:extLst>
              </a:tr>
              <a:tr h="327184">
                <a:tc>
                  <a:txBody>
                    <a:bodyPr/>
                    <a:lstStyle/>
                    <a:p>
                      <a:pPr marL="0" marR="0" algn="ctr">
                        <a:spcBef>
                          <a:spcPts val="0"/>
                        </a:spcBef>
                        <a:spcAft>
                          <a:spcPts val="0"/>
                        </a:spcAft>
                      </a:pPr>
                      <a:r>
                        <a:rPr lang="en-US" sz="900">
                          <a:solidFill>
                            <a:schemeClr val="tx1"/>
                          </a:solidFill>
                          <a:effectLst/>
                        </a:rPr>
                        <a:t>Parents</a:t>
                      </a:r>
                      <a:endParaRPr lang="en-US" sz="800">
                        <a:solidFill>
                          <a:schemeClr val="tx1"/>
                        </a:solidFill>
                        <a:effectLst/>
                      </a:endParaRPr>
                    </a:p>
                    <a:p>
                      <a:pPr marL="0" marR="0" algn="ctr">
                        <a:spcBef>
                          <a:spcPts val="0"/>
                        </a:spcBef>
                        <a:spcAft>
                          <a:spcPts val="0"/>
                        </a:spcAft>
                      </a:pPr>
                      <a:r>
                        <a:rPr lang="en-US" sz="900">
                          <a:solidFill>
                            <a:schemeClr val="tx1"/>
                          </a:solidFill>
                          <a:effectLst/>
                        </a:rPr>
                        <a:t> </a:t>
                      </a:r>
                      <a:endParaRPr lang="en-US" sz="800" b="1">
                        <a:solidFill>
                          <a:schemeClr val="tx1"/>
                        </a:solidFill>
                        <a:effectLst/>
                        <a:latin typeface="Maiandra GD" panose="020E0502030308020204" pitchFamily="34" charset="0"/>
                        <a:ea typeface="Calibri" panose="020F0502020204030204" pitchFamily="34" charset="0"/>
                        <a:cs typeface="Times New Roman" panose="02020603050405020304" pitchFamily="18" charset="0"/>
                      </a:endParaRPr>
                    </a:p>
                  </a:txBody>
                  <a:tcPr marL="45673" marR="45673" marT="0" marB="0">
                    <a:solidFill>
                      <a:srgbClr val="66CCFF"/>
                    </a:solidFill>
                  </a:tcPr>
                </a:tc>
                <a:tc>
                  <a:txBody>
                    <a:bodyPr/>
                    <a:lstStyle/>
                    <a:p>
                      <a:pPr marL="0" marR="0" algn="ctr">
                        <a:spcBef>
                          <a:spcPts val="0"/>
                        </a:spcBef>
                        <a:spcAft>
                          <a:spcPts val="0"/>
                        </a:spcAft>
                      </a:pPr>
                      <a:r>
                        <a:rPr lang="en-US" sz="900" dirty="0">
                          <a:solidFill>
                            <a:schemeClr val="tx1"/>
                          </a:solidFill>
                          <a:effectLst/>
                        </a:rPr>
                        <a:t> </a:t>
                      </a:r>
                      <a:endParaRPr lang="en-US" sz="800" b="1" dirty="0">
                        <a:solidFill>
                          <a:schemeClr val="tx1"/>
                        </a:solidFill>
                        <a:effectLst/>
                        <a:latin typeface="Maiandra GD" panose="020E0502030308020204" pitchFamily="34" charset="0"/>
                        <a:ea typeface="Calibri" panose="020F0502020204030204" pitchFamily="34" charset="0"/>
                        <a:cs typeface="Times New Roman" panose="02020603050405020304" pitchFamily="18" charset="0"/>
                      </a:endParaRPr>
                    </a:p>
                  </a:txBody>
                  <a:tcPr marL="45673" marR="45673" marT="0" marB="0">
                    <a:solidFill>
                      <a:srgbClr val="99CCFF"/>
                    </a:solidFill>
                  </a:tcPr>
                </a:tc>
                <a:tc>
                  <a:txBody>
                    <a:bodyPr/>
                    <a:lstStyle/>
                    <a:p>
                      <a:pPr marL="0" marR="0" algn="ctr">
                        <a:spcBef>
                          <a:spcPts val="0"/>
                        </a:spcBef>
                        <a:spcAft>
                          <a:spcPts val="0"/>
                        </a:spcAft>
                      </a:pPr>
                      <a:r>
                        <a:rPr lang="en-US" sz="900" dirty="0">
                          <a:solidFill>
                            <a:schemeClr val="tx1"/>
                          </a:solidFill>
                          <a:effectLst/>
                        </a:rPr>
                        <a:t> </a:t>
                      </a:r>
                      <a:endParaRPr lang="en-US" sz="800" b="1" dirty="0">
                        <a:solidFill>
                          <a:schemeClr val="tx1"/>
                        </a:solidFill>
                        <a:effectLst/>
                        <a:latin typeface="Maiandra GD" panose="020E0502030308020204" pitchFamily="34" charset="0"/>
                        <a:ea typeface="Calibri" panose="020F0502020204030204" pitchFamily="34" charset="0"/>
                        <a:cs typeface="Times New Roman" panose="02020603050405020304" pitchFamily="18" charset="0"/>
                      </a:endParaRPr>
                    </a:p>
                  </a:txBody>
                  <a:tcPr marL="45673" marR="45673" marT="0" marB="0">
                    <a:solidFill>
                      <a:srgbClr val="99CCFF"/>
                    </a:solidFill>
                  </a:tcPr>
                </a:tc>
                <a:extLst>
                  <a:ext uri="{0D108BD9-81ED-4DB2-BD59-A6C34878D82A}">
                    <a16:rowId xmlns:a16="http://schemas.microsoft.com/office/drawing/2014/main" xmlns="" val="1240391056"/>
                  </a:ext>
                </a:extLst>
              </a:tr>
              <a:tr h="490773">
                <a:tc>
                  <a:txBody>
                    <a:bodyPr/>
                    <a:lstStyle/>
                    <a:p>
                      <a:pPr marL="0" marR="0" algn="ctr">
                        <a:spcBef>
                          <a:spcPts val="0"/>
                        </a:spcBef>
                        <a:spcAft>
                          <a:spcPts val="0"/>
                        </a:spcAft>
                      </a:pPr>
                      <a:r>
                        <a:rPr lang="en-US" sz="900">
                          <a:solidFill>
                            <a:schemeClr val="tx1"/>
                          </a:solidFill>
                          <a:effectLst/>
                        </a:rPr>
                        <a:t>Medical Health</a:t>
                      </a:r>
                      <a:endParaRPr lang="en-US" sz="800">
                        <a:solidFill>
                          <a:schemeClr val="tx1"/>
                        </a:solidFill>
                        <a:effectLst/>
                      </a:endParaRPr>
                    </a:p>
                    <a:p>
                      <a:pPr marL="0" marR="0" algn="ctr">
                        <a:spcBef>
                          <a:spcPts val="0"/>
                        </a:spcBef>
                        <a:spcAft>
                          <a:spcPts val="0"/>
                        </a:spcAft>
                      </a:pPr>
                      <a:r>
                        <a:rPr lang="en-US" sz="900">
                          <a:solidFill>
                            <a:schemeClr val="tx1"/>
                          </a:solidFill>
                          <a:effectLst/>
                        </a:rPr>
                        <a:t>Ex: Doctors, Nurses, Physical Therapy, Occupational Therapy</a:t>
                      </a:r>
                      <a:endParaRPr lang="en-US" sz="800" b="1">
                        <a:solidFill>
                          <a:schemeClr val="tx1"/>
                        </a:solidFill>
                        <a:effectLst/>
                        <a:latin typeface="Maiandra GD" panose="020E0502030308020204" pitchFamily="34" charset="0"/>
                        <a:ea typeface="Calibri" panose="020F0502020204030204" pitchFamily="34" charset="0"/>
                        <a:cs typeface="Times New Roman" panose="02020603050405020304" pitchFamily="18" charset="0"/>
                      </a:endParaRPr>
                    </a:p>
                  </a:txBody>
                  <a:tcPr marL="45673" marR="45673" marT="0" marB="0">
                    <a:solidFill>
                      <a:srgbClr val="66CCFF"/>
                    </a:solidFill>
                  </a:tcPr>
                </a:tc>
                <a:tc>
                  <a:txBody>
                    <a:bodyPr/>
                    <a:lstStyle/>
                    <a:p>
                      <a:pPr marL="0" marR="0" algn="ctr">
                        <a:spcBef>
                          <a:spcPts val="0"/>
                        </a:spcBef>
                        <a:spcAft>
                          <a:spcPts val="0"/>
                        </a:spcAft>
                      </a:pPr>
                      <a:r>
                        <a:rPr lang="en-US" sz="900" dirty="0">
                          <a:solidFill>
                            <a:schemeClr val="tx1"/>
                          </a:solidFill>
                          <a:effectLst/>
                        </a:rPr>
                        <a:t> </a:t>
                      </a:r>
                      <a:endParaRPr lang="en-US" sz="800" b="1" dirty="0">
                        <a:solidFill>
                          <a:schemeClr val="tx1"/>
                        </a:solidFill>
                        <a:effectLst/>
                        <a:latin typeface="Maiandra GD" panose="020E0502030308020204" pitchFamily="34" charset="0"/>
                        <a:ea typeface="Calibri" panose="020F0502020204030204" pitchFamily="34" charset="0"/>
                        <a:cs typeface="Times New Roman" panose="02020603050405020304" pitchFamily="18" charset="0"/>
                      </a:endParaRPr>
                    </a:p>
                  </a:txBody>
                  <a:tcPr marL="45673" marR="45673" marT="0" marB="0">
                    <a:solidFill>
                      <a:srgbClr val="99CCFF"/>
                    </a:solidFill>
                  </a:tcPr>
                </a:tc>
                <a:tc>
                  <a:txBody>
                    <a:bodyPr/>
                    <a:lstStyle/>
                    <a:p>
                      <a:pPr marL="0" marR="0" algn="ctr">
                        <a:spcBef>
                          <a:spcPts val="0"/>
                        </a:spcBef>
                        <a:spcAft>
                          <a:spcPts val="0"/>
                        </a:spcAft>
                      </a:pPr>
                      <a:r>
                        <a:rPr lang="en-US" sz="900" dirty="0">
                          <a:solidFill>
                            <a:schemeClr val="tx1"/>
                          </a:solidFill>
                          <a:effectLst/>
                        </a:rPr>
                        <a:t> </a:t>
                      </a:r>
                      <a:endParaRPr lang="en-US" sz="800" b="1" dirty="0">
                        <a:solidFill>
                          <a:schemeClr val="tx1"/>
                        </a:solidFill>
                        <a:effectLst/>
                        <a:latin typeface="Maiandra GD" panose="020E0502030308020204" pitchFamily="34" charset="0"/>
                        <a:ea typeface="Calibri" panose="020F0502020204030204" pitchFamily="34" charset="0"/>
                        <a:cs typeface="Times New Roman" panose="02020603050405020304" pitchFamily="18" charset="0"/>
                      </a:endParaRPr>
                    </a:p>
                  </a:txBody>
                  <a:tcPr marL="45673" marR="45673" marT="0" marB="0">
                    <a:solidFill>
                      <a:srgbClr val="99CCFF"/>
                    </a:solidFill>
                  </a:tcPr>
                </a:tc>
                <a:extLst>
                  <a:ext uri="{0D108BD9-81ED-4DB2-BD59-A6C34878D82A}">
                    <a16:rowId xmlns:a16="http://schemas.microsoft.com/office/drawing/2014/main" xmlns="" val="2864851799"/>
                  </a:ext>
                </a:extLst>
              </a:tr>
              <a:tr h="327184">
                <a:tc>
                  <a:txBody>
                    <a:bodyPr/>
                    <a:lstStyle/>
                    <a:p>
                      <a:pPr marL="0" marR="0" algn="ctr">
                        <a:spcBef>
                          <a:spcPts val="0"/>
                        </a:spcBef>
                        <a:spcAft>
                          <a:spcPts val="0"/>
                        </a:spcAft>
                      </a:pPr>
                      <a:r>
                        <a:rPr lang="en-US" sz="900">
                          <a:solidFill>
                            <a:schemeClr val="tx1"/>
                          </a:solidFill>
                          <a:effectLst/>
                        </a:rPr>
                        <a:t>Spiritual</a:t>
                      </a:r>
                      <a:endParaRPr lang="en-US" sz="800">
                        <a:solidFill>
                          <a:schemeClr val="tx1"/>
                        </a:solidFill>
                        <a:effectLst/>
                      </a:endParaRPr>
                    </a:p>
                    <a:p>
                      <a:pPr marL="0" marR="0" algn="ctr">
                        <a:spcBef>
                          <a:spcPts val="0"/>
                        </a:spcBef>
                        <a:spcAft>
                          <a:spcPts val="0"/>
                        </a:spcAft>
                      </a:pPr>
                      <a:r>
                        <a:rPr lang="en-US" sz="900">
                          <a:solidFill>
                            <a:schemeClr val="tx1"/>
                          </a:solidFill>
                          <a:effectLst/>
                        </a:rPr>
                        <a:t>Ex: Denominational and Non-Denominational</a:t>
                      </a:r>
                      <a:endParaRPr lang="en-US" sz="800" b="1">
                        <a:solidFill>
                          <a:schemeClr val="tx1"/>
                        </a:solidFill>
                        <a:effectLst/>
                        <a:latin typeface="Maiandra GD" panose="020E0502030308020204" pitchFamily="34" charset="0"/>
                        <a:ea typeface="Calibri" panose="020F0502020204030204" pitchFamily="34" charset="0"/>
                        <a:cs typeface="Times New Roman" panose="02020603050405020304" pitchFamily="18" charset="0"/>
                      </a:endParaRPr>
                    </a:p>
                  </a:txBody>
                  <a:tcPr marL="45673" marR="45673" marT="0" marB="0">
                    <a:solidFill>
                      <a:srgbClr val="66CCFF"/>
                    </a:solidFill>
                  </a:tcPr>
                </a:tc>
                <a:tc>
                  <a:txBody>
                    <a:bodyPr/>
                    <a:lstStyle/>
                    <a:p>
                      <a:pPr marL="0" marR="0" algn="ctr">
                        <a:spcBef>
                          <a:spcPts val="0"/>
                        </a:spcBef>
                        <a:spcAft>
                          <a:spcPts val="0"/>
                        </a:spcAft>
                      </a:pPr>
                      <a:r>
                        <a:rPr lang="en-US" sz="900" dirty="0">
                          <a:solidFill>
                            <a:schemeClr val="tx1"/>
                          </a:solidFill>
                          <a:effectLst/>
                        </a:rPr>
                        <a:t> </a:t>
                      </a:r>
                      <a:endParaRPr lang="en-US" sz="800" b="1" dirty="0">
                        <a:solidFill>
                          <a:schemeClr val="tx1"/>
                        </a:solidFill>
                        <a:effectLst/>
                        <a:latin typeface="Maiandra GD" panose="020E0502030308020204" pitchFamily="34" charset="0"/>
                        <a:ea typeface="Calibri" panose="020F0502020204030204" pitchFamily="34" charset="0"/>
                        <a:cs typeface="Times New Roman" panose="02020603050405020304" pitchFamily="18" charset="0"/>
                      </a:endParaRPr>
                    </a:p>
                  </a:txBody>
                  <a:tcPr marL="45673" marR="45673" marT="0" marB="0">
                    <a:solidFill>
                      <a:srgbClr val="99CCFF"/>
                    </a:solidFill>
                  </a:tcPr>
                </a:tc>
                <a:tc>
                  <a:txBody>
                    <a:bodyPr/>
                    <a:lstStyle/>
                    <a:p>
                      <a:pPr marL="0" marR="0" algn="ctr">
                        <a:spcBef>
                          <a:spcPts val="0"/>
                        </a:spcBef>
                        <a:spcAft>
                          <a:spcPts val="0"/>
                        </a:spcAft>
                      </a:pPr>
                      <a:r>
                        <a:rPr lang="en-US" sz="900" dirty="0">
                          <a:solidFill>
                            <a:schemeClr val="tx1"/>
                          </a:solidFill>
                          <a:effectLst/>
                        </a:rPr>
                        <a:t> </a:t>
                      </a:r>
                      <a:endParaRPr lang="en-US" sz="800" b="1" dirty="0">
                        <a:solidFill>
                          <a:schemeClr val="tx1"/>
                        </a:solidFill>
                        <a:effectLst/>
                        <a:latin typeface="Maiandra GD" panose="020E0502030308020204" pitchFamily="34" charset="0"/>
                        <a:ea typeface="Calibri" panose="020F0502020204030204" pitchFamily="34" charset="0"/>
                        <a:cs typeface="Times New Roman" panose="02020603050405020304" pitchFamily="18" charset="0"/>
                      </a:endParaRPr>
                    </a:p>
                  </a:txBody>
                  <a:tcPr marL="45673" marR="45673" marT="0" marB="0">
                    <a:solidFill>
                      <a:srgbClr val="99CCFF"/>
                    </a:solidFill>
                  </a:tcPr>
                </a:tc>
                <a:extLst>
                  <a:ext uri="{0D108BD9-81ED-4DB2-BD59-A6C34878D82A}">
                    <a16:rowId xmlns:a16="http://schemas.microsoft.com/office/drawing/2014/main" xmlns="" val="2519076925"/>
                  </a:ext>
                </a:extLst>
              </a:tr>
              <a:tr h="654365">
                <a:tc>
                  <a:txBody>
                    <a:bodyPr/>
                    <a:lstStyle/>
                    <a:p>
                      <a:pPr marL="0" marR="0" algn="ctr">
                        <a:spcBef>
                          <a:spcPts val="0"/>
                        </a:spcBef>
                        <a:spcAft>
                          <a:spcPts val="0"/>
                        </a:spcAft>
                      </a:pPr>
                      <a:r>
                        <a:rPr lang="en-US" sz="900">
                          <a:solidFill>
                            <a:schemeClr val="tx1"/>
                          </a:solidFill>
                          <a:effectLst/>
                        </a:rPr>
                        <a:t>Business</a:t>
                      </a:r>
                      <a:endParaRPr lang="en-US" sz="800">
                        <a:solidFill>
                          <a:schemeClr val="tx1"/>
                        </a:solidFill>
                        <a:effectLst/>
                      </a:endParaRPr>
                    </a:p>
                    <a:p>
                      <a:pPr marL="0" marR="0" algn="ctr">
                        <a:spcBef>
                          <a:spcPts val="0"/>
                        </a:spcBef>
                        <a:spcAft>
                          <a:spcPts val="0"/>
                        </a:spcAft>
                      </a:pPr>
                      <a:r>
                        <a:rPr lang="en-US" sz="900">
                          <a:solidFill>
                            <a:schemeClr val="tx1"/>
                          </a:solidFill>
                          <a:effectLst/>
                        </a:rPr>
                        <a:t>Ex: Area Business Association, Chamber of Commerce, Businesses that can be or are impacted by use/abuse</a:t>
                      </a:r>
                      <a:endParaRPr lang="en-US" sz="800" b="1">
                        <a:solidFill>
                          <a:schemeClr val="tx1"/>
                        </a:solidFill>
                        <a:effectLst/>
                        <a:latin typeface="Maiandra GD" panose="020E0502030308020204" pitchFamily="34" charset="0"/>
                        <a:ea typeface="Calibri" panose="020F0502020204030204" pitchFamily="34" charset="0"/>
                        <a:cs typeface="Times New Roman" panose="02020603050405020304" pitchFamily="18" charset="0"/>
                      </a:endParaRPr>
                    </a:p>
                  </a:txBody>
                  <a:tcPr marL="45673" marR="45673" marT="0" marB="0">
                    <a:solidFill>
                      <a:srgbClr val="66CCFF"/>
                    </a:solidFill>
                  </a:tcPr>
                </a:tc>
                <a:tc>
                  <a:txBody>
                    <a:bodyPr/>
                    <a:lstStyle/>
                    <a:p>
                      <a:pPr marL="0" marR="0" algn="ctr">
                        <a:spcBef>
                          <a:spcPts val="0"/>
                        </a:spcBef>
                        <a:spcAft>
                          <a:spcPts val="0"/>
                        </a:spcAft>
                      </a:pPr>
                      <a:r>
                        <a:rPr lang="en-US" sz="900" dirty="0">
                          <a:solidFill>
                            <a:schemeClr val="tx1"/>
                          </a:solidFill>
                          <a:effectLst/>
                        </a:rPr>
                        <a:t> </a:t>
                      </a:r>
                      <a:endParaRPr lang="en-US" sz="800" b="1" dirty="0">
                        <a:solidFill>
                          <a:schemeClr val="tx1"/>
                        </a:solidFill>
                        <a:effectLst/>
                        <a:latin typeface="Maiandra GD" panose="020E0502030308020204" pitchFamily="34" charset="0"/>
                        <a:ea typeface="Calibri" panose="020F0502020204030204" pitchFamily="34" charset="0"/>
                        <a:cs typeface="Times New Roman" panose="02020603050405020304" pitchFamily="18" charset="0"/>
                      </a:endParaRPr>
                    </a:p>
                  </a:txBody>
                  <a:tcPr marL="45673" marR="45673" marT="0" marB="0">
                    <a:solidFill>
                      <a:srgbClr val="99CCFF"/>
                    </a:solidFill>
                  </a:tcPr>
                </a:tc>
                <a:tc>
                  <a:txBody>
                    <a:bodyPr/>
                    <a:lstStyle/>
                    <a:p>
                      <a:pPr marL="0" marR="0" algn="ctr">
                        <a:spcBef>
                          <a:spcPts val="0"/>
                        </a:spcBef>
                        <a:spcAft>
                          <a:spcPts val="0"/>
                        </a:spcAft>
                      </a:pPr>
                      <a:r>
                        <a:rPr lang="en-US" sz="900" dirty="0">
                          <a:solidFill>
                            <a:schemeClr val="tx1"/>
                          </a:solidFill>
                          <a:effectLst/>
                        </a:rPr>
                        <a:t> </a:t>
                      </a:r>
                      <a:endParaRPr lang="en-US" sz="800" b="1" dirty="0">
                        <a:solidFill>
                          <a:schemeClr val="tx1"/>
                        </a:solidFill>
                        <a:effectLst/>
                        <a:latin typeface="Maiandra GD" panose="020E0502030308020204" pitchFamily="34" charset="0"/>
                        <a:ea typeface="Calibri" panose="020F0502020204030204" pitchFamily="34" charset="0"/>
                        <a:cs typeface="Times New Roman" panose="02020603050405020304" pitchFamily="18" charset="0"/>
                      </a:endParaRPr>
                    </a:p>
                  </a:txBody>
                  <a:tcPr marL="45673" marR="45673" marT="0" marB="0">
                    <a:solidFill>
                      <a:srgbClr val="99CCFF"/>
                    </a:solidFill>
                  </a:tcPr>
                </a:tc>
                <a:extLst>
                  <a:ext uri="{0D108BD9-81ED-4DB2-BD59-A6C34878D82A}">
                    <a16:rowId xmlns:a16="http://schemas.microsoft.com/office/drawing/2014/main" xmlns="" val="2319432622"/>
                  </a:ext>
                </a:extLst>
              </a:tr>
              <a:tr h="490773">
                <a:tc>
                  <a:txBody>
                    <a:bodyPr/>
                    <a:lstStyle/>
                    <a:p>
                      <a:pPr marL="0" marR="0" algn="ctr">
                        <a:spcBef>
                          <a:spcPts val="0"/>
                        </a:spcBef>
                        <a:spcAft>
                          <a:spcPts val="0"/>
                        </a:spcAft>
                      </a:pPr>
                      <a:r>
                        <a:rPr lang="en-US" sz="900">
                          <a:solidFill>
                            <a:schemeClr val="tx1"/>
                          </a:solidFill>
                          <a:effectLst/>
                        </a:rPr>
                        <a:t>Government</a:t>
                      </a:r>
                      <a:endParaRPr lang="en-US" sz="800">
                        <a:solidFill>
                          <a:schemeClr val="tx1"/>
                        </a:solidFill>
                        <a:effectLst/>
                      </a:endParaRPr>
                    </a:p>
                    <a:p>
                      <a:pPr marL="0" marR="0" algn="ctr">
                        <a:spcBef>
                          <a:spcPts val="0"/>
                        </a:spcBef>
                        <a:spcAft>
                          <a:spcPts val="0"/>
                        </a:spcAft>
                      </a:pPr>
                      <a:r>
                        <a:rPr lang="en-US" sz="900">
                          <a:solidFill>
                            <a:schemeClr val="tx1"/>
                          </a:solidFill>
                          <a:effectLst/>
                        </a:rPr>
                        <a:t>Ex: Commissioners, Trustees, Mayor, City Manager …</a:t>
                      </a:r>
                      <a:endParaRPr lang="en-US" sz="800" b="1">
                        <a:solidFill>
                          <a:schemeClr val="tx1"/>
                        </a:solidFill>
                        <a:effectLst/>
                        <a:latin typeface="Maiandra GD" panose="020E0502030308020204" pitchFamily="34" charset="0"/>
                        <a:ea typeface="Calibri" panose="020F0502020204030204" pitchFamily="34" charset="0"/>
                        <a:cs typeface="Times New Roman" panose="02020603050405020304" pitchFamily="18" charset="0"/>
                      </a:endParaRPr>
                    </a:p>
                  </a:txBody>
                  <a:tcPr marL="45673" marR="45673" marT="0" marB="0">
                    <a:solidFill>
                      <a:srgbClr val="66CCFF"/>
                    </a:solidFill>
                  </a:tcPr>
                </a:tc>
                <a:tc>
                  <a:txBody>
                    <a:bodyPr/>
                    <a:lstStyle/>
                    <a:p>
                      <a:pPr marL="0" marR="0" algn="ctr">
                        <a:spcBef>
                          <a:spcPts val="0"/>
                        </a:spcBef>
                        <a:spcAft>
                          <a:spcPts val="0"/>
                        </a:spcAft>
                      </a:pPr>
                      <a:r>
                        <a:rPr lang="en-US" sz="900" dirty="0">
                          <a:solidFill>
                            <a:schemeClr val="tx1"/>
                          </a:solidFill>
                          <a:effectLst/>
                        </a:rPr>
                        <a:t> </a:t>
                      </a:r>
                      <a:endParaRPr lang="en-US" sz="800" b="1" dirty="0">
                        <a:solidFill>
                          <a:schemeClr val="tx1"/>
                        </a:solidFill>
                        <a:effectLst/>
                        <a:latin typeface="Maiandra GD" panose="020E0502030308020204" pitchFamily="34" charset="0"/>
                        <a:ea typeface="Calibri" panose="020F0502020204030204" pitchFamily="34" charset="0"/>
                        <a:cs typeface="Times New Roman" panose="02020603050405020304" pitchFamily="18" charset="0"/>
                      </a:endParaRPr>
                    </a:p>
                  </a:txBody>
                  <a:tcPr marL="45673" marR="45673" marT="0" marB="0">
                    <a:solidFill>
                      <a:srgbClr val="99CCFF"/>
                    </a:solidFill>
                  </a:tcPr>
                </a:tc>
                <a:tc>
                  <a:txBody>
                    <a:bodyPr/>
                    <a:lstStyle/>
                    <a:p>
                      <a:pPr marL="0" marR="0" algn="ctr">
                        <a:spcBef>
                          <a:spcPts val="0"/>
                        </a:spcBef>
                        <a:spcAft>
                          <a:spcPts val="0"/>
                        </a:spcAft>
                      </a:pPr>
                      <a:r>
                        <a:rPr lang="en-US" sz="900" dirty="0">
                          <a:solidFill>
                            <a:schemeClr val="tx1"/>
                          </a:solidFill>
                          <a:effectLst/>
                        </a:rPr>
                        <a:t> </a:t>
                      </a:r>
                      <a:endParaRPr lang="en-US" sz="800" b="1" dirty="0">
                        <a:solidFill>
                          <a:schemeClr val="tx1"/>
                        </a:solidFill>
                        <a:effectLst/>
                        <a:latin typeface="Maiandra GD" panose="020E0502030308020204" pitchFamily="34" charset="0"/>
                        <a:ea typeface="Calibri" panose="020F0502020204030204" pitchFamily="34" charset="0"/>
                        <a:cs typeface="Times New Roman" panose="02020603050405020304" pitchFamily="18" charset="0"/>
                      </a:endParaRPr>
                    </a:p>
                  </a:txBody>
                  <a:tcPr marL="45673" marR="45673" marT="0" marB="0">
                    <a:solidFill>
                      <a:srgbClr val="99CCFF"/>
                    </a:solidFill>
                  </a:tcPr>
                </a:tc>
                <a:extLst>
                  <a:ext uri="{0D108BD9-81ED-4DB2-BD59-A6C34878D82A}">
                    <a16:rowId xmlns:a16="http://schemas.microsoft.com/office/drawing/2014/main" xmlns="" val="777745006"/>
                  </a:ext>
                </a:extLst>
              </a:tr>
              <a:tr h="490773">
                <a:tc>
                  <a:txBody>
                    <a:bodyPr/>
                    <a:lstStyle/>
                    <a:p>
                      <a:pPr marL="0" marR="0" algn="ctr">
                        <a:spcBef>
                          <a:spcPts val="0"/>
                        </a:spcBef>
                        <a:spcAft>
                          <a:spcPts val="0"/>
                        </a:spcAft>
                      </a:pPr>
                      <a:r>
                        <a:rPr lang="en-US" sz="900">
                          <a:solidFill>
                            <a:schemeClr val="tx1"/>
                          </a:solidFill>
                          <a:effectLst/>
                        </a:rPr>
                        <a:t>Law enforcement / Judicial</a:t>
                      </a:r>
                      <a:endParaRPr lang="en-US" sz="800">
                        <a:solidFill>
                          <a:schemeClr val="tx1"/>
                        </a:solidFill>
                        <a:effectLst/>
                      </a:endParaRPr>
                    </a:p>
                    <a:p>
                      <a:pPr marL="0" marR="0" algn="ctr">
                        <a:spcBef>
                          <a:spcPts val="0"/>
                        </a:spcBef>
                        <a:spcAft>
                          <a:spcPts val="0"/>
                        </a:spcAft>
                      </a:pPr>
                      <a:r>
                        <a:rPr lang="en-US" sz="900">
                          <a:solidFill>
                            <a:schemeClr val="tx1"/>
                          </a:solidFill>
                          <a:effectLst/>
                        </a:rPr>
                        <a:t>Ex: Drug and/or Mental Health Courts, Prosecutors, Solicitors, Magistrates</a:t>
                      </a:r>
                      <a:endParaRPr lang="en-US" sz="800" b="1">
                        <a:solidFill>
                          <a:schemeClr val="tx1"/>
                        </a:solidFill>
                        <a:effectLst/>
                        <a:latin typeface="Maiandra GD" panose="020E0502030308020204" pitchFamily="34" charset="0"/>
                        <a:ea typeface="Calibri" panose="020F0502020204030204" pitchFamily="34" charset="0"/>
                        <a:cs typeface="Times New Roman" panose="02020603050405020304" pitchFamily="18" charset="0"/>
                      </a:endParaRPr>
                    </a:p>
                  </a:txBody>
                  <a:tcPr marL="45673" marR="45673" marT="0" marB="0">
                    <a:solidFill>
                      <a:srgbClr val="66CCFF"/>
                    </a:solidFill>
                  </a:tcPr>
                </a:tc>
                <a:tc>
                  <a:txBody>
                    <a:bodyPr/>
                    <a:lstStyle/>
                    <a:p>
                      <a:pPr marL="0" marR="0" algn="ctr">
                        <a:spcBef>
                          <a:spcPts val="0"/>
                        </a:spcBef>
                        <a:spcAft>
                          <a:spcPts val="0"/>
                        </a:spcAft>
                      </a:pPr>
                      <a:r>
                        <a:rPr lang="en-US" sz="900" dirty="0">
                          <a:solidFill>
                            <a:schemeClr val="tx1"/>
                          </a:solidFill>
                          <a:effectLst/>
                        </a:rPr>
                        <a:t> </a:t>
                      </a:r>
                      <a:endParaRPr lang="en-US" sz="800" b="1" dirty="0">
                        <a:solidFill>
                          <a:schemeClr val="tx1"/>
                        </a:solidFill>
                        <a:effectLst/>
                        <a:latin typeface="Maiandra GD" panose="020E0502030308020204" pitchFamily="34" charset="0"/>
                        <a:ea typeface="Calibri" panose="020F0502020204030204" pitchFamily="34" charset="0"/>
                        <a:cs typeface="Times New Roman" panose="02020603050405020304" pitchFamily="18" charset="0"/>
                      </a:endParaRPr>
                    </a:p>
                  </a:txBody>
                  <a:tcPr marL="45673" marR="45673" marT="0" marB="0">
                    <a:solidFill>
                      <a:srgbClr val="99CCFF"/>
                    </a:solidFill>
                  </a:tcPr>
                </a:tc>
                <a:tc>
                  <a:txBody>
                    <a:bodyPr/>
                    <a:lstStyle/>
                    <a:p>
                      <a:pPr marL="0" marR="0" algn="ctr">
                        <a:spcBef>
                          <a:spcPts val="0"/>
                        </a:spcBef>
                        <a:spcAft>
                          <a:spcPts val="0"/>
                        </a:spcAft>
                      </a:pPr>
                      <a:r>
                        <a:rPr lang="en-US" sz="900" dirty="0">
                          <a:solidFill>
                            <a:schemeClr val="tx1"/>
                          </a:solidFill>
                          <a:effectLst/>
                        </a:rPr>
                        <a:t> </a:t>
                      </a:r>
                      <a:endParaRPr lang="en-US" sz="800" b="1" dirty="0">
                        <a:solidFill>
                          <a:schemeClr val="tx1"/>
                        </a:solidFill>
                        <a:effectLst/>
                        <a:latin typeface="Maiandra GD" panose="020E0502030308020204" pitchFamily="34" charset="0"/>
                        <a:ea typeface="Calibri" panose="020F0502020204030204" pitchFamily="34" charset="0"/>
                        <a:cs typeface="Times New Roman" panose="02020603050405020304" pitchFamily="18" charset="0"/>
                      </a:endParaRPr>
                    </a:p>
                  </a:txBody>
                  <a:tcPr marL="45673" marR="45673" marT="0" marB="0">
                    <a:solidFill>
                      <a:srgbClr val="99CCFF"/>
                    </a:solidFill>
                  </a:tcPr>
                </a:tc>
                <a:extLst>
                  <a:ext uri="{0D108BD9-81ED-4DB2-BD59-A6C34878D82A}">
                    <a16:rowId xmlns:a16="http://schemas.microsoft.com/office/drawing/2014/main" xmlns="" val="3566395386"/>
                  </a:ext>
                </a:extLst>
              </a:tr>
              <a:tr h="327184">
                <a:tc>
                  <a:txBody>
                    <a:bodyPr/>
                    <a:lstStyle/>
                    <a:p>
                      <a:pPr marL="0" marR="0" algn="ctr">
                        <a:spcBef>
                          <a:spcPts val="0"/>
                        </a:spcBef>
                        <a:spcAft>
                          <a:spcPts val="0"/>
                        </a:spcAft>
                      </a:pPr>
                      <a:r>
                        <a:rPr lang="en-US" sz="900" dirty="0">
                          <a:solidFill>
                            <a:schemeClr val="tx1"/>
                          </a:solidFill>
                          <a:effectLst/>
                        </a:rPr>
                        <a:t>Social Services</a:t>
                      </a:r>
                      <a:endParaRPr lang="en-US" sz="800" dirty="0">
                        <a:solidFill>
                          <a:schemeClr val="tx1"/>
                        </a:solidFill>
                        <a:effectLst/>
                      </a:endParaRPr>
                    </a:p>
                    <a:p>
                      <a:pPr marL="0" marR="0" algn="ctr">
                        <a:spcBef>
                          <a:spcPts val="0"/>
                        </a:spcBef>
                        <a:spcAft>
                          <a:spcPts val="0"/>
                        </a:spcAft>
                      </a:pPr>
                      <a:r>
                        <a:rPr lang="en-US" sz="900" dirty="0">
                          <a:solidFill>
                            <a:schemeClr val="tx1"/>
                          </a:solidFill>
                          <a:effectLst/>
                        </a:rPr>
                        <a:t>Ex: Food bank, Shelters, Advocates</a:t>
                      </a:r>
                      <a:endParaRPr lang="en-US" sz="800" b="1" dirty="0">
                        <a:solidFill>
                          <a:schemeClr val="tx1"/>
                        </a:solidFill>
                        <a:effectLst/>
                        <a:latin typeface="Maiandra GD" panose="020E0502030308020204" pitchFamily="34" charset="0"/>
                        <a:ea typeface="Calibri" panose="020F0502020204030204" pitchFamily="34" charset="0"/>
                        <a:cs typeface="Times New Roman" panose="02020603050405020304" pitchFamily="18" charset="0"/>
                      </a:endParaRPr>
                    </a:p>
                  </a:txBody>
                  <a:tcPr marL="45673" marR="45673" marT="0" marB="0">
                    <a:solidFill>
                      <a:srgbClr val="66CCFF"/>
                    </a:solidFill>
                  </a:tcPr>
                </a:tc>
                <a:tc>
                  <a:txBody>
                    <a:bodyPr/>
                    <a:lstStyle/>
                    <a:p>
                      <a:pPr marL="0" marR="0" algn="ctr">
                        <a:spcBef>
                          <a:spcPts val="0"/>
                        </a:spcBef>
                        <a:spcAft>
                          <a:spcPts val="0"/>
                        </a:spcAft>
                      </a:pPr>
                      <a:r>
                        <a:rPr lang="en-US" sz="900" dirty="0">
                          <a:solidFill>
                            <a:schemeClr val="tx1"/>
                          </a:solidFill>
                          <a:effectLst/>
                        </a:rPr>
                        <a:t> </a:t>
                      </a:r>
                      <a:endParaRPr lang="en-US" sz="800" b="1" dirty="0">
                        <a:solidFill>
                          <a:schemeClr val="tx1"/>
                        </a:solidFill>
                        <a:effectLst/>
                        <a:latin typeface="Maiandra GD" panose="020E0502030308020204" pitchFamily="34" charset="0"/>
                        <a:ea typeface="Calibri" panose="020F0502020204030204" pitchFamily="34" charset="0"/>
                        <a:cs typeface="Times New Roman" panose="02020603050405020304" pitchFamily="18" charset="0"/>
                      </a:endParaRPr>
                    </a:p>
                  </a:txBody>
                  <a:tcPr marL="45673" marR="45673" marT="0" marB="0">
                    <a:solidFill>
                      <a:srgbClr val="99CCFF"/>
                    </a:solidFill>
                  </a:tcPr>
                </a:tc>
                <a:tc>
                  <a:txBody>
                    <a:bodyPr/>
                    <a:lstStyle/>
                    <a:p>
                      <a:pPr marL="0" marR="0" algn="ctr">
                        <a:spcBef>
                          <a:spcPts val="0"/>
                        </a:spcBef>
                        <a:spcAft>
                          <a:spcPts val="0"/>
                        </a:spcAft>
                      </a:pPr>
                      <a:r>
                        <a:rPr lang="en-US" sz="900" dirty="0">
                          <a:solidFill>
                            <a:schemeClr val="tx1"/>
                          </a:solidFill>
                          <a:effectLst/>
                        </a:rPr>
                        <a:t> </a:t>
                      </a:r>
                      <a:endParaRPr lang="en-US" sz="800" b="1" dirty="0">
                        <a:solidFill>
                          <a:schemeClr val="tx1"/>
                        </a:solidFill>
                        <a:effectLst/>
                        <a:latin typeface="Maiandra GD" panose="020E0502030308020204" pitchFamily="34" charset="0"/>
                        <a:ea typeface="Calibri" panose="020F0502020204030204" pitchFamily="34" charset="0"/>
                        <a:cs typeface="Times New Roman" panose="02020603050405020304" pitchFamily="18" charset="0"/>
                      </a:endParaRPr>
                    </a:p>
                  </a:txBody>
                  <a:tcPr marL="45673" marR="45673" marT="0" marB="0">
                    <a:solidFill>
                      <a:srgbClr val="99CCFF"/>
                    </a:solidFill>
                  </a:tcPr>
                </a:tc>
                <a:extLst>
                  <a:ext uri="{0D108BD9-81ED-4DB2-BD59-A6C34878D82A}">
                    <a16:rowId xmlns:a16="http://schemas.microsoft.com/office/drawing/2014/main" xmlns="" val="3326567449"/>
                  </a:ext>
                </a:extLst>
              </a:tr>
              <a:tr h="490773">
                <a:tc>
                  <a:txBody>
                    <a:bodyPr/>
                    <a:lstStyle/>
                    <a:p>
                      <a:pPr marL="0" marR="0" algn="ctr">
                        <a:spcBef>
                          <a:spcPts val="0"/>
                        </a:spcBef>
                        <a:spcAft>
                          <a:spcPts val="0"/>
                        </a:spcAft>
                      </a:pPr>
                      <a:r>
                        <a:rPr lang="en-US" sz="900" dirty="0">
                          <a:solidFill>
                            <a:schemeClr val="tx1"/>
                          </a:solidFill>
                          <a:effectLst/>
                        </a:rPr>
                        <a:t>Service Organizations</a:t>
                      </a:r>
                      <a:endParaRPr lang="en-US" sz="800" dirty="0">
                        <a:solidFill>
                          <a:schemeClr val="tx1"/>
                        </a:solidFill>
                        <a:effectLst/>
                      </a:endParaRPr>
                    </a:p>
                    <a:p>
                      <a:pPr marL="0" marR="0" algn="ctr">
                        <a:spcBef>
                          <a:spcPts val="0"/>
                        </a:spcBef>
                        <a:spcAft>
                          <a:spcPts val="0"/>
                        </a:spcAft>
                      </a:pPr>
                      <a:r>
                        <a:rPr lang="en-US" sz="900" dirty="0">
                          <a:solidFill>
                            <a:schemeClr val="tx1"/>
                          </a:solidFill>
                          <a:effectLst/>
                        </a:rPr>
                        <a:t>Ex: Lions Club, Kiwanis, Elks, Rotary, Girl Scouts, Boy Scouts, 4-H</a:t>
                      </a:r>
                      <a:endParaRPr lang="en-US" sz="800" b="1" dirty="0">
                        <a:solidFill>
                          <a:schemeClr val="tx1"/>
                        </a:solidFill>
                        <a:effectLst/>
                        <a:latin typeface="Maiandra GD" panose="020E0502030308020204" pitchFamily="34" charset="0"/>
                        <a:ea typeface="Calibri" panose="020F0502020204030204" pitchFamily="34" charset="0"/>
                        <a:cs typeface="Times New Roman" panose="02020603050405020304" pitchFamily="18" charset="0"/>
                      </a:endParaRPr>
                    </a:p>
                  </a:txBody>
                  <a:tcPr marL="45673" marR="45673" marT="0" marB="0">
                    <a:solidFill>
                      <a:srgbClr val="66CCFF"/>
                    </a:solidFill>
                  </a:tcPr>
                </a:tc>
                <a:tc>
                  <a:txBody>
                    <a:bodyPr/>
                    <a:lstStyle/>
                    <a:p>
                      <a:pPr marL="0" marR="0" algn="ctr">
                        <a:spcBef>
                          <a:spcPts val="0"/>
                        </a:spcBef>
                        <a:spcAft>
                          <a:spcPts val="0"/>
                        </a:spcAft>
                      </a:pPr>
                      <a:r>
                        <a:rPr lang="en-US" sz="900">
                          <a:solidFill>
                            <a:schemeClr val="tx1"/>
                          </a:solidFill>
                          <a:effectLst/>
                        </a:rPr>
                        <a:t> </a:t>
                      </a:r>
                      <a:endParaRPr lang="en-US" sz="800" b="1">
                        <a:solidFill>
                          <a:schemeClr val="tx1"/>
                        </a:solidFill>
                        <a:effectLst/>
                        <a:latin typeface="Maiandra GD" panose="020E0502030308020204" pitchFamily="34" charset="0"/>
                        <a:ea typeface="Calibri" panose="020F0502020204030204" pitchFamily="34" charset="0"/>
                        <a:cs typeface="Times New Roman" panose="02020603050405020304" pitchFamily="18" charset="0"/>
                      </a:endParaRPr>
                    </a:p>
                  </a:txBody>
                  <a:tcPr marL="45673" marR="45673" marT="0" marB="0">
                    <a:solidFill>
                      <a:srgbClr val="99CCFF"/>
                    </a:solidFill>
                  </a:tcPr>
                </a:tc>
                <a:tc>
                  <a:txBody>
                    <a:bodyPr/>
                    <a:lstStyle/>
                    <a:p>
                      <a:pPr marL="0" marR="0" algn="ctr">
                        <a:spcBef>
                          <a:spcPts val="0"/>
                        </a:spcBef>
                        <a:spcAft>
                          <a:spcPts val="0"/>
                        </a:spcAft>
                      </a:pPr>
                      <a:r>
                        <a:rPr lang="en-US" sz="900" dirty="0">
                          <a:solidFill>
                            <a:schemeClr val="tx1"/>
                          </a:solidFill>
                          <a:effectLst/>
                        </a:rPr>
                        <a:t> </a:t>
                      </a:r>
                      <a:endParaRPr lang="en-US" sz="800" b="1" dirty="0">
                        <a:solidFill>
                          <a:schemeClr val="tx1"/>
                        </a:solidFill>
                        <a:effectLst/>
                        <a:latin typeface="Maiandra GD" panose="020E0502030308020204" pitchFamily="34" charset="0"/>
                        <a:ea typeface="Calibri" panose="020F0502020204030204" pitchFamily="34" charset="0"/>
                        <a:cs typeface="Times New Roman" panose="02020603050405020304" pitchFamily="18" charset="0"/>
                      </a:endParaRPr>
                    </a:p>
                  </a:txBody>
                  <a:tcPr marL="45673" marR="45673" marT="0" marB="0">
                    <a:solidFill>
                      <a:srgbClr val="99CCFF"/>
                    </a:solidFill>
                  </a:tcPr>
                </a:tc>
                <a:extLst>
                  <a:ext uri="{0D108BD9-81ED-4DB2-BD59-A6C34878D82A}">
                    <a16:rowId xmlns:a16="http://schemas.microsoft.com/office/drawing/2014/main" xmlns="" val="570040773"/>
                  </a:ext>
                </a:extLst>
              </a:tr>
              <a:tr h="490773">
                <a:tc>
                  <a:txBody>
                    <a:bodyPr/>
                    <a:lstStyle/>
                    <a:p>
                      <a:pPr marL="0" marR="0" algn="ctr">
                        <a:spcBef>
                          <a:spcPts val="0"/>
                        </a:spcBef>
                        <a:spcAft>
                          <a:spcPts val="0"/>
                        </a:spcAft>
                      </a:pPr>
                      <a:r>
                        <a:rPr lang="en-US" sz="900" dirty="0">
                          <a:solidFill>
                            <a:schemeClr val="tx1"/>
                          </a:solidFill>
                          <a:effectLst/>
                        </a:rPr>
                        <a:t>Senior Citizens</a:t>
                      </a:r>
                      <a:endParaRPr lang="en-US" sz="800" dirty="0">
                        <a:solidFill>
                          <a:schemeClr val="tx1"/>
                        </a:solidFill>
                        <a:effectLst/>
                      </a:endParaRPr>
                    </a:p>
                    <a:p>
                      <a:pPr marL="0" marR="0" algn="ctr">
                        <a:spcBef>
                          <a:spcPts val="0"/>
                        </a:spcBef>
                        <a:spcAft>
                          <a:spcPts val="0"/>
                        </a:spcAft>
                      </a:pPr>
                      <a:r>
                        <a:rPr lang="en-US" sz="900" dirty="0">
                          <a:solidFill>
                            <a:schemeClr val="tx1"/>
                          </a:solidFill>
                          <a:effectLst/>
                        </a:rPr>
                        <a:t>Ex: Retired Senior Volunteers, Retired Teacher Association</a:t>
                      </a:r>
                      <a:endParaRPr lang="en-US" sz="800" b="1" dirty="0">
                        <a:solidFill>
                          <a:schemeClr val="tx1"/>
                        </a:solidFill>
                        <a:effectLst/>
                        <a:latin typeface="Maiandra GD" panose="020E0502030308020204" pitchFamily="34" charset="0"/>
                        <a:ea typeface="Calibri" panose="020F0502020204030204" pitchFamily="34" charset="0"/>
                        <a:cs typeface="Times New Roman" panose="02020603050405020304" pitchFamily="18" charset="0"/>
                      </a:endParaRPr>
                    </a:p>
                  </a:txBody>
                  <a:tcPr marL="45673" marR="45673" marT="0" marB="0">
                    <a:solidFill>
                      <a:srgbClr val="66CCFF"/>
                    </a:solidFill>
                  </a:tcPr>
                </a:tc>
                <a:tc>
                  <a:txBody>
                    <a:bodyPr/>
                    <a:lstStyle/>
                    <a:p>
                      <a:pPr marL="0" marR="0" algn="ctr">
                        <a:spcBef>
                          <a:spcPts val="0"/>
                        </a:spcBef>
                        <a:spcAft>
                          <a:spcPts val="0"/>
                        </a:spcAft>
                      </a:pPr>
                      <a:r>
                        <a:rPr lang="en-US" sz="900" dirty="0">
                          <a:solidFill>
                            <a:schemeClr val="tx1"/>
                          </a:solidFill>
                          <a:effectLst/>
                        </a:rPr>
                        <a:t> </a:t>
                      </a:r>
                      <a:endParaRPr lang="en-US" sz="800" b="1" dirty="0">
                        <a:solidFill>
                          <a:schemeClr val="tx1"/>
                        </a:solidFill>
                        <a:effectLst/>
                        <a:latin typeface="Maiandra GD" panose="020E0502030308020204" pitchFamily="34" charset="0"/>
                        <a:ea typeface="Calibri" panose="020F0502020204030204" pitchFamily="34" charset="0"/>
                        <a:cs typeface="Times New Roman" panose="02020603050405020304" pitchFamily="18" charset="0"/>
                      </a:endParaRPr>
                    </a:p>
                  </a:txBody>
                  <a:tcPr marL="45673" marR="45673" marT="0" marB="0">
                    <a:solidFill>
                      <a:srgbClr val="99CCFF"/>
                    </a:solidFill>
                  </a:tcPr>
                </a:tc>
                <a:tc>
                  <a:txBody>
                    <a:bodyPr/>
                    <a:lstStyle/>
                    <a:p>
                      <a:pPr marL="0" marR="0" algn="ctr">
                        <a:spcBef>
                          <a:spcPts val="0"/>
                        </a:spcBef>
                        <a:spcAft>
                          <a:spcPts val="0"/>
                        </a:spcAft>
                      </a:pPr>
                      <a:r>
                        <a:rPr lang="en-US" sz="900" dirty="0">
                          <a:solidFill>
                            <a:schemeClr val="tx1"/>
                          </a:solidFill>
                          <a:effectLst/>
                        </a:rPr>
                        <a:t> </a:t>
                      </a:r>
                      <a:endParaRPr lang="en-US" sz="800" b="1" dirty="0">
                        <a:solidFill>
                          <a:schemeClr val="tx1"/>
                        </a:solidFill>
                        <a:effectLst/>
                        <a:latin typeface="Maiandra GD" panose="020E0502030308020204" pitchFamily="34" charset="0"/>
                        <a:ea typeface="Calibri" panose="020F0502020204030204" pitchFamily="34" charset="0"/>
                        <a:cs typeface="Times New Roman" panose="02020603050405020304" pitchFamily="18" charset="0"/>
                      </a:endParaRPr>
                    </a:p>
                  </a:txBody>
                  <a:tcPr marL="45673" marR="45673" marT="0" marB="0">
                    <a:solidFill>
                      <a:srgbClr val="99CCFF"/>
                    </a:solidFill>
                  </a:tcPr>
                </a:tc>
                <a:extLst>
                  <a:ext uri="{0D108BD9-81ED-4DB2-BD59-A6C34878D82A}">
                    <a16:rowId xmlns:a16="http://schemas.microsoft.com/office/drawing/2014/main" xmlns="" val="1979530708"/>
                  </a:ext>
                </a:extLst>
              </a:tr>
            </a:tbl>
          </a:graphicData>
        </a:graphic>
      </p:graphicFrame>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288903" y="494859"/>
            <a:ext cx="324764" cy="532518"/>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8534400" y="457200"/>
            <a:ext cx="324764" cy="532518"/>
          </a:xfrm>
          <a:prstGeom prst="rect">
            <a:avLst/>
          </a:prstGeom>
        </p:spPr>
      </p:pic>
    </p:spTree>
    <p:extLst>
      <p:ext uri="{BB962C8B-B14F-4D97-AF65-F5344CB8AC3E}">
        <p14:creationId xmlns:p14="http://schemas.microsoft.com/office/powerpoint/2010/main" val="15299381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4577" y="131369"/>
            <a:ext cx="8534400" cy="543375"/>
          </a:xfrm>
        </p:spPr>
        <p:txBody>
          <a:bodyPr>
            <a:normAutofit/>
          </a:bodyPr>
          <a:lstStyle/>
          <a:p>
            <a:r>
              <a:rPr lang="en-US" sz="2400" dirty="0">
                <a:solidFill>
                  <a:srgbClr val="0066FF"/>
                </a:solidFill>
              </a:rPr>
              <a:t>Target Audience</a:t>
            </a:r>
          </a:p>
        </p:txBody>
      </p:sp>
      <p:sp>
        <p:nvSpPr>
          <p:cNvPr id="3" name="Content Placeholder 2"/>
          <p:cNvSpPr>
            <a:spLocks noGrp="1"/>
          </p:cNvSpPr>
          <p:nvPr>
            <p:ph sz="quarter" idx="1"/>
          </p:nvPr>
        </p:nvSpPr>
        <p:spPr>
          <a:xfrm>
            <a:off x="311450" y="1447800"/>
            <a:ext cx="8503920" cy="4851054"/>
          </a:xfrm>
        </p:spPr>
        <p:txBody>
          <a:bodyPr>
            <a:normAutofit fontScale="92500" lnSpcReduction="20000"/>
          </a:bodyPr>
          <a:lstStyle/>
          <a:p>
            <a:r>
              <a:rPr lang="en-US" sz="2000" b="1" u="sng" dirty="0"/>
              <a:t>How do you do this?</a:t>
            </a:r>
          </a:p>
          <a:p>
            <a:pPr lvl="1"/>
            <a:r>
              <a:rPr lang="en-US" sz="2000" dirty="0">
                <a:solidFill>
                  <a:schemeClr val="tx1"/>
                </a:solidFill>
              </a:rPr>
              <a:t>Look for local data (if available) to see what the data says is going on locally </a:t>
            </a:r>
          </a:p>
          <a:p>
            <a:pPr lvl="1"/>
            <a:r>
              <a:rPr lang="en-US" sz="2000" dirty="0">
                <a:solidFill>
                  <a:schemeClr val="tx1"/>
                </a:solidFill>
              </a:rPr>
              <a:t>Look for state and national data to compare with your local </a:t>
            </a:r>
            <a:r>
              <a:rPr lang="en-US" sz="2000" dirty="0" smtClean="0">
                <a:solidFill>
                  <a:schemeClr val="tx1"/>
                </a:solidFill>
              </a:rPr>
              <a:t>data</a:t>
            </a:r>
          </a:p>
          <a:p>
            <a:pPr lvl="1"/>
            <a:endParaRPr lang="en-US" sz="2000" dirty="0">
              <a:solidFill>
                <a:schemeClr val="tx1"/>
              </a:solidFill>
            </a:endParaRPr>
          </a:p>
          <a:p>
            <a:r>
              <a:rPr lang="en-US" sz="2000" b="1" u="sng" dirty="0"/>
              <a:t>Where do you find the data?</a:t>
            </a:r>
          </a:p>
          <a:p>
            <a:pPr lvl="1"/>
            <a:r>
              <a:rPr lang="en-US" sz="2000" dirty="0">
                <a:solidFill>
                  <a:schemeClr val="tx1"/>
                </a:solidFill>
              </a:rPr>
              <a:t>Contact your local Schools to see what data collection has been done on this topic</a:t>
            </a:r>
          </a:p>
          <a:p>
            <a:pPr lvl="1"/>
            <a:r>
              <a:rPr lang="en-US" sz="2000" dirty="0">
                <a:solidFill>
                  <a:schemeClr val="tx1"/>
                </a:solidFill>
              </a:rPr>
              <a:t>Contact the National Council on Problem Gambling</a:t>
            </a:r>
          </a:p>
          <a:p>
            <a:pPr lvl="1"/>
            <a:r>
              <a:rPr lang="en-US" sz="2000" dirty="0">
                <a:solidFill>
                  <a:schemeClr val="tx1"/>
                </a:solidFill>
              </a:rPr>
              <a:t>Look for local treatment faculties who may be able to provide data </a:t>
            </a:r>
          </a:p>
          <a:p>
            <a:pPr lvl="1"/>
            <a:r>
              <a:rPr lang="en-US" sz="2000" dirty="0">
                <a:solidFill>
                  <a:schemeClr val="tx1"/>
                </a:solidFill>
              </a:rPr>
              <a:t>Contact your local Mental Health and Recovery Services </a:t>
            </a:r>
            <a:r>
              <a:rPr lang="en-US" sz="2000" dirty="0" smtClean="0">
                <a:solidFill>
                  <a:schemeClr val="tx1"/>
                </a:solidFill>
              </a:rPr>
              <a:t>Board</a:t>
            </a:r>
          </a:p>
          <a:p>
            <a:pPr lvl="1"/>
            <a:endParaRPr lang="en-US" sz="2000" dirty="0">
              <a:solidFill>
                <a:schemeClr val="tx1"/>
              </a:solidFill>
            </a:endParaRPr>
          </a:p>
          <a:p>
            <a:r>
              <a:rPr lang="en-US" sz="2000" b="1" u="sng" dirty="0"/>
              <a:t>What do you do with this data?</a:t>
            </a:r>
          </a:p>
          <a:p>
            <a:pPr lvl="1"/>
            <a:r>
              <a:rPr lang="en-US" sz="2000" dirty="0">
                <a:solidFill>
                  <a:schemeClr val="tx1"/>
                </a:solidFill>
              </a:rPr>
              <a:t>Present the data to the data committee or your full coalition to determine what population to target based on what the data shows as the area of greatness need.</a:t>
            </a:r>
          </a:p>
          <a:p>
            <a:pPr lvl="1"/>
            <a:endParaRPr lang="en-US" sz="2000" dirty="0" smtClean="0"/>
          </a:p>
          <a:p>
            <a:pPr lvl="1"/>
            <a:endParaRPr lang="en-US" dirty="0" smtClean="0"/>
          </a:p>
          <a:p>
            <a:endParaRPr lang="en-US" dirty="0"/>
          </a:p>
          <a:p>
            <a:pPr marL="0" indent="0">
              <a:buNone/>
            </a:pPr>
            <a:endParaRPr lang="en-US" dirty="0"/>
          </a:p>
        </p:txBody>
      </p:sp>
      <p:sp>
        <p:nvSpPr>
          <p:cNvPr id="5" name="TextBox 4"/>
          <p:cNvSpPr txBox="1"/>
          <p:nvPr/>
        </p:nvSpPr>
        <p:spPr>
          <a:xfrm>
            <a:off x="200953" y="731807"/>
            <a:ext cx="8839200" cy="307777"/>
          </a:xfrm>
          <a:prstGeom prst="rect">
            <a:avLst/>
          </a:prstGeom>
          <a:noFill/>
        </p:spPr>
        <p:txBody>
          <a:bodyPr wrap="square" rtlCol="0">
            <a:spAutoFit/>
          </a:bodyPr>
          <a:lstStyle/>
          <a:p>
            <a:pPr algn="ctr">
              <a:spcBef>
                <a:spcPct val="0"/>
              </a:spcBef>
            </a:pPr>
            <a:r>
              <a:rPr lang="en-US" sz="1400" dirty="0">
                <a:solidFill>
                  <a:srgbClr val="0066FF"/>
                </a:solidFill>
                <a:latin typeface="+mj-lt"/>
                <a:ea typeface="+mj-ea"/>
                <a:cs typeface="+mj-cs"/>
              </a:rPr>
              <a:t>Determine who your priority population  - who do you want to impact with your activities</a:t>
            </a: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72200" y="232025"/>
            <a:ext cx="304800" cy="499782"/>
          </a:xfrm>
          <a:prstGeom prst="rect">
            <a:avLst/>
          </a:prstGeom>
        </p:spPr>
      </p:pic>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43200" y="204708"/>
            <a:ext cx="304800" cy="499782"/>
          </a:xfrm>
          <a:prstGeom prst="rect">
            <a:avLst/>
          </a:prstGeom>
        </p:spPr>
      </p:pic>
    </p:spTree>
    <p:extLst>
      <p:ext uri="{BB962C8B-B14F-4D97-AF65-F5344CB8AC3E}">
        <p14:creationId xmlns:p14="http://schemas.microsoft.com/office/powerpoint/2010/main" val="145552137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8534400" cy="304800"/>
          </a:xfrm>
        </p:spPr>
        <p:txBody>
          <a:bodyPr>
            <a:noAutofit/>
          </a:bodyPr>
          <a:lstStyle/>
          <a:p>
            <a:r>
              <a:rPr lang="en-US" sz="2400" dirty="0">
                <a:solidFill>
                  <a:srgbClr val="0066FF"/>
                </a:solidFill>
              </a:rPr>
              <a:t>Project Plan &amp; Timeline </a:t>
            </a:r>
          </a:p>
        </p:txBody>
      </p:sp>
      <p:graphicFrame>
        <p:nvGraphicFramePr>
          <p:cNvPr id="3" name="Content Placeholder 2"/>
          <p:cNvGraphicFramePr>
            <a:graphicFrameLocks noGrp="1"/>
          </p:cNvGraphicFramePr>
          <p:nvPr>
            <p:ph sz="quarter" idx="1"/>
            <p:extLst>
              <p:ext uri="{D42A27DB-BD31-4B8C-83A1-F6EECF244321}">
                <p14:modId xmlns:p14="http://schemas.microsoft.com/office/powerpoint/2010/main" val="899405062"/>
              </p:ext>
            </p:extLst>
          </p:nvPr>
        </p:nvGraphicFramePr>
        <p:xfrm>
          <a:off x="152401" y="588923"/>
          <a:ext cx="8915400" cy="3909060"/>
        </p:xfrm>
        <a:graphic>
          <a:graphicData uri="http://schemas.openxmlformats.org/drawingml/2006/table">
            <a:tbl>
              <a:tblPr firstRow="1" firstCol="1" bandRow="1">
                <a:tableStyleId>{5C22544A-7EE6-4342-B048-85BDC9FD1C3A}</a:tableStyleId>
              </a:tblPr>
              <a:tblGrid>
                <a:gridCol w="3352800"/>
                <a:gridCol w="1600200"/>
                <a:gridCol w="1295400"/>
                <a:gridCol w="1371600"/>
                <a:gridCol w="1295400"/>
              </a:tblGrid>
              <a:tr h="26289">
                <a:tc gridSpan="5">
                  <a:txBody>
                    <a:bodyPr/>
                    <a:lstStyle/>
                    <a:p>
                      <a:pPr marL="0" marR="0" indent="0" algn="ctr">
                        <a:lnSpc>
                          <a:spcPct val="150000"/>
                        </a:lnSpc>
                        <a:spcBef>
                          <a:spcPts val="600"/>
                        </a:spcBef>
                        <a:spcAft>
                          <a:spcPts val="600"/>
                        </a:spcAft>
                        <a:buFontTx/>
                        <a:buNone/>
                      </a:pPr>
                      <a:r>
                        <a:rPr lang="en-US" sz="1400" dirty="0">
                          <a:solidFill>
                            <a:schemeClr val="tx1"/>
                          </a:solidFill>
                          <a:effectLst/>
                        </a:rPr>
                        <a:t>Timeline</a:t>
                      </a:r>
                      <a:endParaRPr lang="en-US" sz="1400" dirty="0">
                        <a:solidFill>
                          <a:schemeClr val="tx1"/>
                        </a:solidFill>
                        <a:effectLst/>
                        <a:latin typeface="Maiandra GD"/>
                        <a:ea typeface="Calibri"/>
                        <a:cs typeface="Times New Roman"/>
                      </a:endParaRPr>
                    </a:p>
                  </a:txBody>
                  <a:tcPr marL="44532" marR="44532" marT="0" marB="0">
                    <a:solidFill>
                      <a:srgbClr val="6699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38545">
                <a:tc>
                  <a:txBody>
                    <a:bodyPr/>
                    <a:lstStyle/>
                    <a:p>
                      <a:pPr marL="0" marR="0" indent="0" algn="ctr">
                        <a:lnSpc>
                          <a:spcPct val="150000"/>
                        </a:lnSpc>
                        <a:spcBef>
                          <a:spcPts val="600"/>
                        </a:spcBef>
                        <a:spcAft>
                          <a:spcPts val="600"/>
                        </a:spcAft>
                        <a:buFont typeface="+mj-lt"/>
                        <a:buNone/>
                      </a:pPr>
                      <a:r>
                        <a:rPr lang="en-US" sz="900" b="0" dirty="0">
                          <a:solidFill>
                            <a:schemeClr val="tx1"/>
                          </a:solidFill>
                          <a:effectLst/>
                        </a:rPr>
                        <a:t>1</a:t>
                      </a:r>
                      <a:r>
                        <a:rPr lang="en-US" sz="900" b="0" baseline="30000" dirty="0">
                          <a:solidFill>
                            <a:schemeClr val="tx1"/>
                          </a:solidFill>
                          <a:effectLst/>
                        </a:rPr>
                        <a:t>st</a:t>
                      </a:r>
                      <a:r>
                        <a:rPr lang="en-US" sz="900" b="0" dirty="0">
                          <a:solidFill>
                            <a:schemeClr val="tx1"/>
                          </a:solidFill>
                          <a:effectLst/>
                        </a:rPr>
                        <a:t> Week</a:t>
                      </a:r>
                      <a:endParaRPr lang="en-US" sz="800" b="0" dirty="0">
                        <a:solidFill>
                          <a:schemeClr val="tx1"/>
                        </a:solidFill>
                        <a:effectLst/>
                        <a:latin typeface="Maiandra GD"/>
                        <a:ea typeface="Calibri"/>
                        <a:cs typeface="Times New Roman"/>
                      </a:endParaRPr>
                    </a:p>
                  </a:txBody>
                  <a:tcPr marL="44532" marR="44532" marT="0" marB="0">
                    <a:solidFill>
                      <a:srgbClr val="66CCFF"/>
                    </a:solidFill>
                  </a:tcPr>
                </a:tc>
                <a:tc>
                  <a:txBody>
                    <a:bodyPr/>
                    <a:lstStyle/>
                    <a:p>
                      <a:pPr marL="0" marR="0" algn="ctr">
                        <a:spcBef>
                          <a:spcPts val="0"/>
                        </a:spcBef>
                        <a:spcAft>
                          <a:spcPts val="0"/>
                        </a:spcAft>
                      </a:pPr>
                      <a:r>
                        <a:rPr lang="en-US" sz="900" dirty="0">
                          <a:solidFill>
                            <a:schemeClr val="tx1"/>
                          </a:solidFill>
                          <a:effectLst/>
                        </a:rPr>
                        <a:t>2</a:t>
                      </a:r>
                      <a:r>
                        <a:rPr lang="en-US" sz="900" baseline="30000" dirty="0">
                          <a:solidFill>
                            <a:schemeClr val="tx1"/>
                          </a:solidFill>
                          <a:effectLst/>
                        </a:rPr>
                        <a:t>nd</a:t>
                      </a:r>
                      <a:r>
                        <a:rPr lang="en-US" sz="900" dirty="0">
                          <a:solidFill>
                            <a:schemeClr val="tx1"/>
                          </a:solidFill>
                          <a:effectLst/>
                        </a:rPr>
                        <a:t> Week</a:t>
                      </a:r>
                      <a:endParaRPr lang="en-US" sz="800" dirty="0">
                        <a:solidFill>
                          <a:schemeClr val="tx1"/>
                        </a:solidFill>
                        <a:effectLst/>
                        <a:latin typeface="Maiandra GD"/>
                        <a:ea typeface="Calibri"/>
                        <a:cs typeface="Times New Roman"/>
                      </a:endParaRPr>
                    </a:p>
                  </a:txBody>
                  <a:tcPr marL="44532" marR="44532" marT="0" marB="0">
                    <a:solidFill>
                      <a:srgbClr val="66CCFF"/>
                    </a:solidFill>
                  </a:tcPr>
                </a:tc>
                <a:tc>
                  <a:txBody>
                    <a:bodyPr/>
                    <a:lstStyle/>
                    <a:p>
                      <a:pPr marL="0" marR="0" algn="ctr">
                        <a:spcBef>
                          <a:spcPts val="0"/>
                        </a:spcBef>
                        <a:spcAft>
                          <a:spcPts val="0"/>
                        </a:spcAft>
                      </a:pPr>
                      <a:r>
                        <a:rPr lang="en-US" sz="900" dirty="0">
                          <a:solidFill>
                            <a:schemeClr val="tx1"/>
                          </a:solidFill>
                          <a:effectLst/>
                        </a:rPr>
                        <a:t>3</a:t>
                      </a:r>
                      <a:r>
                        <a:rPr lang="en-US" sz="900" baseline="30000" dirty="0">
                          <a:solidFill>
                            <a:schemeClr val="tx1"/>
                          </a:solidFill>
                          <a:effectLst/>
                        </a:rPr>
                        <a:t>rd</a:t>
                      </a:r>
                      <a:r>
                        <a:rPr lang="en-US" sz="900" dirty="0">
                          <a:solidFill>
                            <a:schemeClr val="tx1"/>
                          </a:solidFill>
                          <a:effectLst/>
                        </a:rPr>
                        <a:t> Week</a:t>
                      </a:r>
                      <a:endParaRPr lang="en-US" sz="800" dirty="0">
                        <a:solidFill>
                          <a:schemeClr val="tx1"/>
                        </a:solidFill>
                        <a:effectLst/>
                        <a:latin typeface="Maiandra GD"/>
                        <a:ea typeface="Calibri"/>
                        <a:cs typeface="Times New Roman"/>
                      </a:endParaRPr>
                    </a:p>
                  </a:txBody>
                  <a:tcPr marL="44532" marR="44532" marT="0" marB="0">
                    <a:solidFill>
                      <a:srgbClr val="66CCFF"/>
                    </a:solidFill>
                  </a:tcPr>
                </a:tc>
                <a:tc>
                  <a:txBody>
                    <a:bodyPr/>
                    <a:lstStyle/>
                    <a:p>
                      <a:pPr marL="0" marR="0" algn="ctr">
                        <a:spcBef>
                          <a:spcPts val="0"/>
                        </a:spcBef>
                        <a:spcAft>
                          <a:spcPts val="0"/>
                        </a:spcAft>
                      </a:pPr>
                      <a:r>
                        <a:rPr lang="en-US" sz="900" dirty="0">
                          <a:solidFill>
                            <a:schemeClr val="tx1"/>
                          </a:solidFill>
                          <a:effectLst/>
                        </a:rPr>
                        <a:t>4</a:t>
                      </a:r>
                      <a:r>
                        <a:rPr lang="en-US" sz="900" baseline="30000" dirty="0">
                          <a:solidFill>
                            <a:schemeClr val="tx1"/>
                          </a:solidFill>
                          <a:effectLst/>
                        </a:rPr>
                        <a:t>th</a:t>
                      </a:r>
                      <a:r>
                        <a:rPr lang="en-US" sz="900" dirty="0">
                          <a:solidFill>
                            <a:schemeClr val="tx1"/>
                          </a:solidFill>
                          <a:effectLst/>
                        </a:rPr>
                        <a:t> Week</a:t>
                      </a:r>
                      <a:endParaRPr lang="en-US" sz="800" dirty="0">
                        <a:solidFill>
                          <a:schemeClr val="tx1"/>
                        </a:solidFill>
                        <a:effectLst/>
                        <a:latin typeface="Maiandra GD"/>
                        <a:ea typeface="Calibri"/>
                        <a:cs typeface="Times New Roman"/>
                      </a:endParaRPr>
                    </a:p>
                  </a:txBody>
                  <a:tcPr marL="44532" marR="44532" marT="0" marB="0">
                    <a:solidFill>
                      <a:srgbClr val="66CCFF"/>
                    </a:solidFill>
                  </a:tcPr>
                </a:tc>
                <a:tc>
                  <a:txBody>
                    <a:bodyPr/>
                    <a:lstStyle/>
                    <a:p>
                      <a:pPr marL="0" marR="0" algn="ctr">
                        <a:spcBef>
                          <a:spcPts val="0"/>
                        </a:spcBef>
                        <a:spcAft>
                          <a:spcPts val="0"/>
                        </a:spcAft>
                      </a:pPr>
                      <a:r>
                        <a:rPr lang="en-US" sz="900" dirty="0">
                          <a:solidFill>
                            <a:schemeClr val="tx1"/>
                          </a:solidFill>
                          <a:effectLst/>
                        </a:rPr>
                        <a:t>5</a:t>
                      </a:r>
                      <a:r>
                        <a:rPr lang="en-US" sz="900" baseline="30000" dirty="0">
                          <a:solidFill>
                            <a:schemeClr val="tx1"/>
                          </a:solidFill>
                          <a:effectLst/>
                        </a:rPr>
                        <a:t>th</a:t>
                      </a:r>
                      <a:r>
                        <a:rPr lang="en-US" sz="900" dirty="0">
                          <a:solidFill>
                            <a:schemeClr val="tx1"/>
                          </a:solidFill>
                          <a:effectLst/>
                        </a:rPr>
                        <a:t> Week</a:t>
                      </a:r>
                      <a:endParaRPr lang="en-US" sz="800" dirty="0">
                        <a:solidFill>
                          <a:schemeClr val="tx1"/>
                        </a:solidFill>
                        <a:effectLst/>
                        <a:latin typeface="Maiandra GD"/>
                        <a:ea typeface="Calibri"/>
                        <a:cs typeface="Times New Roman"/>
                      </a:endParaRPr>
                    </a:p>
                  </a:txBody>
                  <a:tcPr marL="44532" marR="44532" marT="0" marB="0">
                    <a:solidFill>
                      <a:srgbClr val="66CCFF"/>
                    </a:solidFill>
                  </a:tcPr>
                </a:tc>
              </a:tr>
              <a:tr h="2457068">
                <a:tc>
                  <a:txBody>
                    <a:bodyPr/>
                    <a:lstStyle/>
                    <a:p>
                      <a:pPr marL="228600" marR="0" indent="-228600" algn="l">
                        <a:lnSpc>
                          <a:spcPct val="150000"/>
                        </a:lnSpc>
                        <a:spcBef>
                          <a:spcPts val="600"/>
                        </a:spcBef>
                        <a:spcAft>
                          <a:spcPts val="600"/>
                        </a:spcAft>
                        <a:buFont typeface="+mj-lt"/>
                        <a:buAutoNum type="arabicPeriod"/>
                      </a:pPr>
                      <a:r>
                        <a:rPr lang="en-US" sz="900" b="0" dirty="0" smtClean="0">
                          <a:solidFill>
                            <a:schemeClr val="tx1"/>
                          </a:solidFill>
                          <a:effectLst/>
                        </a:rPr>
                        <a:t>Implement: Operation </a:t>
                      </a:r>
                      <a:r>
                        <a:rPr lang="en-US" sz="900" b="0" dirty="0">
                          <a:solidFill>
                            <a:schemeClr val="tx1"/>
                          </a:solidFill>
                          <a:effectLst/>
                        </a:rPr>
                        <a:t>Store-front</a:t>
                      </a:r>
                      <a:endParaRPr lang="en-US" sz="800" b="0" dirty="0">
                        <a:solidFill>
                          <a:schemeClr val="tx1"/>
                        </a:solidFill>
                        <a:effectLst/>
                      </a:endParaRPr>
                    </a:p>
                    <a:p>
                      <a:pPr marL="228600" marR="0" indent="-228600" algn="l">
                        <a:lnSpc>
                          <a:spcPct val="150000"/>
                        </a:lnSpc>
                        <a:spcBef>
                          <a:spcPts val="600"/>
                        </a:spcBef>
                        <a:spcAft>
                          <a:spcPts val="600"/>
                        </a:spcAft>
                        <a:buFont typeface="+mj-lt"/>
                        <a:buAutoNum type="arabicPeriod"/>
                      </a:pPr>
                      <a:r>
                        <a:rPr lang="en-US" sz="900" b="0" dirty="0">
                          <a:solidFill>
                            <a:schemeClr val="tx1"/>
                          </a:solidFill>
                          <a:effectLst/>
                        </a:rPr>
                        <a:t> </a:t>
                      </a:r>
                      <a:r>
                        <a:rPr lang="en-US" sz="900" b="0" dirty="0" smtClean="0">
                          <a:solidFill>
                            <a:schemeClr val="tx1"/>
                          </a:solidFill>
                          <a:effectLst/>
                        </a:rPr>
                        <a:t>Art </a:t>
                      </a:r>
                      <a:r>
                        <a:rPr lang="en-US" sz="900" b="0" dirty="0">
                          <a:solidFill>
                            <a:schemeClr val="tx1"/>
                          </a:solidFill>
                          <a:effectLst/>
                        </a:rPr>
                        <a:t>Contest for Middle Schools  - Coordinate with Art Teachers in the area middle schools for art contests</a:t>
                      </a:r>
                      <a:endParaRPr lang="en-US" sz="800" b="0" dirty="0">
                        <a:solidFill>
                          <a:schemeClr val="tx1"/>
                        </a:solidFill>
                        <a:effectLst/>
                      </a:endParaRPr>
                    </a:p>
                    <a:p>
                      <a:pPr marL="228600" marR="0" lvl="0" indent="-228600" algn="l">
                        <a:lnSpc>
                          <a:spcPct val="150000"/>
                        </a:lnSpc>
                        <a:spcBef>
                          <a:spcPts val="600"/>
                        </a:spcBef>
                        <a:spcAft>
                          <a:spcPts val="600"/>
                        </a:spcAft>
                        <a:buFont typeface="+mj-lt"/>
                        <a:buAutoNum type="arabicPeriod"/>
                      </a:pPr>
                      <a:r>
                        <a:rPr lang="en-US" sz="900" b="0" dirty="0" smtClean="0">
                          <a:solidFill>
                            <a:schemeClr val="tx1"/>
                          </a:solidFill>
                          <a:effectLst/>
                        </a:rPr>
                        <a:t>Distribute </a:t>
                      </a:r>
                      <a:r>
                        <a:rPr lang="en-US" sz="900" b="0" dirty="0">
                          <a:solidFill>
                            <a:schemeClr val="tx1"/>
                          </a:solidFill>
                          <a:effectLst/>
                        </a:rPr>
                        <a:t>Problem Gambling Awareness Posters </a:t>
                      </a:r>
                      <a:endParaRPr lang="en-US" sz="800" b="0" dirty="0">
                        <a:solidFill>
                          <a:schemeClr val="tx1"/>
                        </a:solidFill>
                        <a:effectLst/>
                      </a:endParaRPr>
                    </a:p>
                    <a:p>
                      <a:pPr marL="228600" marR="0" lvl="0" indent="-228600" algn="l">
                        <a:lnSpc>
                          <a:spcPct val="150000"/>
                        </a:lnSpc>
                        <a:spcBef>
                          <a:spcPts val="600"/>
                        </a:spcBef>
                        <a:spcAft>
                          <a:spcPts val="600"/>
                        </a:spcAft>
                        <a:buFont typeface="+mj-lt"/>
                        <a:buAutoNum type="arabicPeriod"/>
                      </a:pPr>
                      <a:r>
                        <a:rPr lang="en-US" sz="900" b="0" dirty="0" smtClean="0">
                          <a:solidFill>
                            <a:schemeClr val="tx1"/>
                          </a:solidFill>
                          <a:effectLst/>
                        </a:rPr>
                        <a:t>Distribute </a:t>
                      </a:r>
                      <a:r>
                        <a:rPr lang="en-US" sz="900" b="0" dirty="0">
                          <a:solidFill>
                            <a:schemeClr val="tx1"/>
                          </a:solidFill>
                          <a:effectLst/>
                        </a:rPr>
                        <a:t>responsible gambling buttons (created prior to event based on time line from contractor)</a:t>
                      </a:r>
                      <a:endParaRPr lang="en-US" sz="800" b="0" dirty="0">
                        <a:solidFill>
                          <a:schemeClr val="tx1"/>
                        </a:solidFill>
                        <a:effectLst/>
                      </a:endParaRPr>
                    </a:p>
                    <a:p>
                      <a:pPr marL="228600" marR="0" lvl="0" indent="-228600" algn="l">
                        <a:lnSpc>
                          <a:spcPct val="150000"/>
                        </a:lnSpc>
                        <a:spcBef>
                          <a:spcPts val="600"/>
                        </a:spcBef>
                        <a:spcAft>
                          <a:spcPts val="600"/>
                        </a:spcAft>
                        <a:buFont typeface="+mj-lt"/>
                        <a:buAutoNum type="arabicPeriod"/>
                      </a:pPr>
                      <a:r>
                        <a:rPr lang="en-US" sz="900" b="0" dirty="0" smtClean="0">
                          <a:solidFill>
                            <a:schemeClr val="tx1"/>
                          </a:solidFill>
                          <a:effectLst/>
                        </a:rPr>
                        <a:t>Work </a:t>
                      </a:r>
                      <a:r>
                        <a:rPr lang="en-US" sz="900" b="0" dirty="0">
                          <a:solidFill>
                            <a:schemeClr val="tx1"/>
                          </a:solidFill>
                          <a:effectLst/>
                        </a:rPr>
                        <a:t>with City Officials to create a proclamation declaring March Problem Gambling Awareness Month. </a:t>
                      </a:r>
                      <a:endParaRPr lang="en-US" sz="800" b="0" dirty="0">
                        <a:solidFill>
                          <a:schemeClr val="tx1"/>
                        </a:solidFill>
                        <a:effectLst/>
                      </a:endParaRPr>
                    </a:p>
                    <a:p>
                      <a:pPr marL="228600" marR="0" lvl="0" indent="-228600" algn="l">
                        <a:lnSpc>
                          <a:spcPct val="150000"/>
                        </a:lnSpc>
                        <a:spcBef>
                          <a:spcPts val="600"/>
                        </a:spcBef>
                        <a:spcAft>
                          <a:spcPts val="600"/>
                        </a:spcAft>
                        <a:buFont typeface="+mj-lt"/>
                        <a:buAutoNum type="arabicPeriod"/>
                      </a:pPr>
                      <a:r>
                        <a:rPr lang="en-US" sz="900" b="0" dirty="0" smtClean="0">
                          <a:solidFill>
                            <a:schemeClr val="tx1"/>
                          </a:solidFill>
                          <a:effectLst/>
                        </a:rPr>
                        <a:t>Have </a:t>
                      </a:r>
                      <a:r>
                        <a:rPr lang="en-US" sz="900" b="0" dirty="0">
                          <a:solidFill>
                            <a:schemeClr val="tx1"/>
                          </a:solidFill>
                          <a:effectLst/>
                        </a:rPr>
                        <a:t>local newspaper cover the signing of the Problem Gambling proclamation.</a:t>
                      </a:r>
                      <a:endParaRPr lang="en-US" sz="800" b="0" dirty="0">
                        <a:solidFill>
                          <a:schemeClr val="tx1"/>
                        </a:solidFill>
                        <a:effectLst/>
                      </a:endParaRPr>
                    </a:p>
                    <a:p>
                      <a:pPr marL="228600" marR="0" lvl="0" indent="-228600" algn="l">
                        <a:lnSpc>
                          <a:spcPct val="150000"/>
                        </a:lnSpc>
                        <a:spcBef>
                          <a:spcPts val="600"/>
                        </a:spcBef>
                        <a:spcAft>
                          <a:spcPts val="600"/>
                        </a:spcAft>
                        <a:buFont typeface="+mj-lt"/>
                        <a:buAutoNum type="arabicPeriod"/>
                      </a:pPr>
                      <a:r>
                        <a:rPr lang="en-US" sz="900" b="0" dirty="0" smtClean="0">
                          <a:solidFill>
                            <a:schemeClr val="tx1"/>
                          </a:solidFill>
                          <a:effectLst/>
                        </a:rPr>
                        <a:t>Provide</a:t>
                      </a:r>
                      <a:r>
                        <a:rPr lang="en-US" sz="900" b="0" dirty="0">
                          <a:solidFill>
                            <a:schemeClr val="tx1"/>
                          </a:solidFill>
                          <a:effectLst/>
                        </a:rPr>
                        <a:t>/ share Social Media Widget with facts for websites/media</a:t>
                      </a:r>
                      <a:endParaRPr lang="en-US" sz="800" b="0" dirty="0">
                        <a:solidFill>
                          <a:schemeClr val="tx1"/>
                        </a:solidFill>
                        <a:effectLst/>
                        <a:latin typeface="Maiandra GD"/>
                        <a:ea typeface="Calibri"/>
                        <a:cs typeface="Times New Roman"/>
                      </a:endParaRPr>
                    </a:p>
                  </a:txBody>
                  <a:tcPr marL="44532" marR="44532" marT="0" marB="0">
                    <a:solidFill>
                      <a:srgbClr val="99CCFF"/>
                    </a:solidFill>
                  </a:tcPr>
                </a:tc>
                <a:tc>
                  <a:txBody>
                    <a:bodyPr/>
                    <a:lstStyle/>
                    <a:p>
                      <a:pPr marL="228600" marR="0" lvl="0" indent="-228600" algn="l">
                        <a:lnSpc>
                          <a:spcPct val="150000"/>
                        </a:lnSpc>
                        <a:spcBef>
                          <a:spcPts val="600"/>
                        </a:spcBef>
                        <a:spcAft>
                          <a:spcPts val="600"/>
                        </a:spcAft>
                        <a:buFont typeface="+mj-lt"/>
                        <a:buAutoNum type="arabicPeriod"/>
                      </a:pPr>
                      <a:r>
                        <a:rPr lang="en-US" sz="900" dirty="0">
                          <a:solidFill>
                            <a:schemeClr val="tx1"/>
                          </a:solidFill>
                          <a:effectLst/>
                        </a:rPr>
                        <a:t>Distribute responsible gambling buttons </a:t>
                      </a:r>
                      <a:endParaRPr lang="en-US" sz="800" dirty="0">
                        <a:solidFill>
                          <a:schemeClr val="tx1"/>
                        </a:solidFill>
                        <a:effectLst/>
                      </a:endParaRPr>
                    </a:p>
                    <a:p>
                      <a:pPr marL="228600" marR="0" indent="-228600" algn="l">
                        <a:lnSpc>
                          <a:spcPct val="150000"/>
                        </a:lnSpc>
                        <a:spcBef>
                          <a:spcPts val="600"/>
                        </a:spcBef>
                        <a:spcAft>
                          <a:spcPts val="600"/>
                        </a:spcAft>
                        <a:buFont typeface="+mj-lt"/>
                        <a:buAutoNum type="arabicPeriod"/>
                      </a:pPr>
                      <a:r>
                        <a:rPr lang="en-US" sz="900" dirty="0">
                          <a:solidFill>
                            <a:schemeClr val="tx1"/>
                          </a:solidFill>
                          <a:effectLst/>
                        </a:rPr>
                        <a:t> </a:t>
                      </a:r>
                      <a:r>
                        <a:rPr lang="en-US" sz="900" dirty="0" smtClean="0">
                          <a:solidFill>
                            <a:schemeClr val="tx1"/>
                          </a:solidFill>
                          <a:effectLst/>
                        </a:rPr>
                        <a:t>Write </a:t>
                      </a:r>
                      <a:r>
                        <a:rPr lang="en-US" sz="900" dirty="0">
                          <a:solidFill>
                            <a:schemeClr val="tx1"/>
                          </a:solidFill>
                          <a:effectLst/>
                        </a:rPr>
                        <a:t>op-ed press release regarding responsible gambling listing resources</a:t>
                      </a:r>
                      <a:endParaRPr lang="en-US" sz="800" dirty="0">
                        <a:solidFill>
                          <a:schemeClr val="tx1"/>
                        </a:solidFill>
                        <a:effectLst/>
                      </a:endParaRPr>
                    </a:p>
                    <a:p>
                      <a:pPr marL="228600" marR="0" lvl="0" indent="-228600" algn="l">
                        <a:lnSpc>
                          <a:spcPct val="150000"/>
                        </a:lnSpc>
                        <a:spcBef>
                          <a:spcPts val="600"/>
                        </a:spcBef>
                        <a:spcAft>
                          <a:spcPts val="600"/>
                        </a:spcAft>
                        <a:buFont typeface="+mj-lt"/>
                        <a:buAutoNum type="arabicPeriod"/>
                      </a:pPr>
                      <a:r>
                        <a:rPr lang="en-US" sz="900" dirty="0" smtClean="0">
                          <a:solidFill>
                            <a:schemeClr val="tx1"/>
                          </a:solidFill>
                          <a:effectLst/>
                        </a:rPr>
                        <a:t>Record </a:t>
                      </a:r>
                      <a:r>
                        <a:rPr lang="en-US" sz="900" dirty="0">
                          <a:solidFill>
                            <a:schemeClr val="tx1"/>
                          </a:solidFill>
                          <a:effectLst/>
                        </a:rPr>
                        <a:t>PSA regarding problem gambling to be played on your local radio station</a:t>
                      </a:r>
                      <a:endParaRPr lang="en-US" sz="800" dirty="0">
                        <a:solidFill>
                          <a:schemeClr val="tx1"/>
                        </a:solidFill>
                        <a:effectLst/>
                      </a:endParaRPr>
                    </a:p>
                    <a:p>
                      <a:pPr marL="0" marR="0" algn="ctr">
                        <a:lnSpc>
                          <a:spcPct val="150000"/>
                        </a:lnSpc>
                        <a:spcBef>
                          <a:spcPts val="600"/>
                        </a:spcBef>
                        <a:spcAft>
                          <a:spcPts val="600"/>
                        </a:spcAft>
                      </a:pPr>
                      <a:r>
                        <a:rPr lang="en-US" sz="900" dirty="0">
                          <a:solidFill>
                            <a:schemeClr val="tx1"/>
                          </a:solidFill>
                          <a:effectLst/>
                        </a:rPr>
                        <a:t> </a:t>
                      </a:r>
                      <a:endParaRPr lang="en-US" sz="800" dirty="0">
                        <a:solidFill>
                          <a:schemeClr val="tx1"/>
                        </a:solidFill>
                        <a:effectLst/>
                      </a:endParaRPr>
                    </a:p>
                    <a:p>
                      <a:pPr marL="0" marR="0" algn="ctr">
                        <a:spcBef>
                          <a:spcPts val="0"/>
                        </a:spcBef>
                        <a:spcAft>
                          <a:spcPts val="0"/>
                        </a:spcAft>
                      </a:pPr>
                      <a:r>
                        <a:rPr lang="en-US" sz="900" dirty="0">
                          <a:solidFill>
                            <a:schemeClr val="tx1"/>
                          </a:solidFill>
                          <a:effectLst/>
                        </a:rPr>
                        <a:t> </a:t>
                      </a:r>
                      <a:endParaRPr lang="en-US" sz="800" dirty="0">
                        <a:solidFill>
                          <a:schemeClr val="tx1"/>
                        </a:solidFill>
                        <a:effectLst/>
                        <a:latin typeface="Maiandra GD"/>
                        <a:ea typeface="Calibri"/>
                        <a:cs typeface="Times New Roman"/>
                      </a:endParaRPr>
                    </a:p>
                  </a:txBody>
                  <a:tcPr marL="44532" marR="44532" marT="0" marB="0">
                    <a:solidFill>
                      <a:srgbClr val="99CCFF"/>
                    </a:solidFill>
                  </a:tcPr>
                </a:tc>
                <a:tc>
                  <a:txBody>
                    <a:bodyPr/>
                    <a:lstStyle/>
                    <a:p>
                      <a:pPr marL="228600" marR="0" lvl="0" indent="-228600" algn="l">
                        <a:lnSpc>
                          <a:spcPct val="150000"/>
                        </a:lnSpc>
                        <a:spcBef>
                          <a:spcPts val="600"/>
                        </a:spcBef>
                        <a:spcAft>
                          <a:spcPts val="600"/>
                        </a:spcAft>
                        <a:buFont typeface="+mj-lt"/>
                        <a:buAutoNum type="arabicPeriod"/>
                      </a:pPr>
                      <a:r>
                        <a:rPr lang="en-US" sz="900" dirty="0">
                          <a:solidFill>
                            <a:schemeClr val="tx1"/>
                          </a:solidFill>
                          <a:effectLst/>
                        </a:rPr>
                        <a:t>Distribute responsible gambling buttons</a:t>
                      </a:r>
                      <a:endParaRPr lang="en-US" sz="800" dirty="0">
                        <a:solidFill>
                          <a:schemeClr val="tx1"/>
                        </a:solidFill>
                        <a:effectLst/>
                      </a:endParaRPr>
                    </a:p>
                    <a:p>
                      <a:pPr marL="228600" marR="0" lvl="0" indent="-228600" algn="l">
                        <a:lnSpc>
                          <a:spcPct val="150000"/>
                        </a:lnSpc>
                        <a:spcBef>
                          <a:spcPts val="600"/>
                        </a:spcBef>
                        <a:spcAft>
                          <a:spcPts val="600"/>
                        </a:spcAft>
                        <a:buFont typeface="+mj-lt"/>
                        <a:buAutoNum type="arabicPeriod"/>
                      </a:pPr>
                      <a:r>
                        <a:rPr lang="en-US" sz="900" dirty="0" smtClean="0">
                          <a:solidFill>
                            <a:schemeClr val="tx1"/>
                          </a:solidFill>
                          <a:effectLst/>
                        </a:rPr>
                        <a:t> </a:t>
                      </a:r>
                      <a:r>
                        <a:rPr lang="en-US" sz="900" dirty="0">
                          <a:solidFill>
                            <a:schemeClr val="tx1"/>
                          </a:solidFill>
                          <a:effectLst/>
                        </a:rPr>
                        <a:t>Judge art contests</a:t>
                      </a:r>
                      <a:endParaRPr lang="en-US" sz="800" dirty="0">
                        <a:solidFill>
                          <a:schemeClr val="tx1"/>
                        </a:solidFill>
                        <a:effectLst/>
                      </a:endParaRPr>
                    </a:p>
                    <a:p>
                      <a:pPr marL="228600" marR="0" indent="-228600" algn="l">
                        <a:lnSpc>
                          <a:spcPct val="150000"/>
                        </a:lnSpc>
                        <a:spcBef>
                          <a:spcPts val="600"/>
                        </a:spcBef>
                        <a:spcAft>
                          <a:spcPts val="600"/>
                        </a:spcAft>
                        <a:buFont typeface="+mj-lt"/>
                        <a:buAutoNum type="arabicPeriod"/>
                      </a:pPr>
                      <a:r>
                        <a:rPr lang="en-US" sz="900" dirty="0">
                          <a:solidFill>
                            <a:schemeClr val="tx1"/>
                          </a:solidFill>
                          <a:effectLst/>
                        </a:rPr>
                        <a:t> </a:t>
                      </a:r>
                      <a:r>
                        <a:rPr lang="en-US" sz="900" dirty="0" smtClean="0">
                          <a:solidFill>
                            <a:schemeClr val="tx1"/>
                          </a:solidFill>
                          <a:effectLst/>
                        </a:rPr>
                        <a:t>Have </a:t>
                      </a:r>
                      <a:r>
                        <a:rPr lang="en-US" sz="900" dirty="0">
                          <a:solidFill>
                            <a:schemeClr val="tx1"/>
                          </a:solidFill>
                          <a:effectLst/>
                        </a:rPr>
                        <a:t>recorded PSAs played on your local radio station</a:t>
                      </a:r>
                      <a:endParaRPr lang="en-US" sz="800" dirty="0">
                        <a:solidFill>
                          <a:schemeClr val="tx1"/>
                        </a:solidFill>
                        <a:effectLst/>
                      </a:endParaRPr>
                    </a:p>
                    <a:p>
                      <a:pPr marL="173990" marR="0" algn="ctr">
                        <a:spcBef>
                          <a:spcPts val="0"/>
                        </a:spcBef>
                        <a:spcAft>
                          <a:spcPts val="0"/>
                        </a:spcAft>
                      </a:pPr>
                      <a:r>
                        <a:rPr lang="en-US" sz="900" dirty="0">
                          <a:solidFill>
                            <a:schemeClr val="tx1"/>
                          </a:solidFill>
                          <a:effectLst/>
                        </a:rPr>
                        <a:t> </a:t>
                      </a:r>
                      <a:endParaRPr lang="en-US" sz="800" dirty="0">
                        <a:solidFill>
                          <a:schemeClr val="tx1"/>
                        </a:solidFill>
                        <a:effectLst/>
                        <a:latin typeface="Maiandra GD"/>
                        <a:ea typeface="Calibri"/>
                        <a:cs typeface="Times New Roman"/>
                      </a:endParaRPr>
                    </a:p>
                  </a:txBody>
                  <a:tcPr marL="44532" marR="44532" marT="0" marB="0">
                    <a:solidFill>
                      <a:srgbClr val="99CCFF"/>
                    </a:solidFill>
                  </a:tcPr>
                </a:tc>
                <a:tc>
                  <a:txBody>
                    <a:bodyPr/>
                    <a:lstStyle/>
                    <a:p>
                      <a:pPr marL="342900" marR="0" lvl="0" indent="-342900" algn="l">
                        <a:lnSpc>
                          <a:spcPct val="150000"/>
                        </a:lnSpc>
                        <a:spcBef>
                          <a:spcPts val="600"/>
                        </a:spcBef>
                        <a:spcAft>
                          <a:spcPts val="600"/>
                        </a:spcAft>
                        <a:buFont typeface="+mj-lt"/>
                        <a:buAutoNum type="arabicPeriod"/>
                      </a:pPr>
                      <a:r>
                        <a:rPr lang="en-US" sz="900" dirty="0">
                          <a:solidFill>
                            <a:schemeClr val="tx1"/>
                          </a:solidFill>
                          <a:effectLst/>
                        </a:rPr>
                        <a:t>Distribute responsible gambling buttons </a:t>
                      </a:r>
                      <a:endParaRPr lang="en-US" sz="800" dirty="0">
                        <a:solidFill>
                          <a:schemeClr val="tx1"/>
                        </a:solidFill>
                        <a:effectLst/>
                      </a:endParaRPr>
                    </a:p>
                    <a:p>
                      <a:pPr marL="228600" marR="0" indent="-228600" algn="l">
                        <a:lnSpc>
                          <a:spcPct val="150000"/>
                        </a:lnSpc>
                        <a:spcBef>
                          <a:spcPts val="600"/>
                        </a:spcBef>
                        <a:spcAft>
                          <a:spcPts val="600"/>
                        </a:spcAft>
                        <a:buFont typeface="+mj-lt"/>
                        <a:buAutoNum type="arabicPeriod"/>
                      </a:pPr>
                      <a:r>
                        <a:rPr lang="en-US" sz="900" dirty="0">
                          <a:solidFill>
                            <a:schemeClr val="tx1"/>
                          </a:solidFill>
                          <a:effectLst/>
                        </a:rPr>
                        <a:t> </a:t>
                      </a:r>
                      <a:r>
                        <a:rPr lang="en-US" sz="900" dirty="0" smtClean="0">
                          <a:solidFill>
                            <a:schemeClr val="tx1"/>
                          </a:solidFill>
                          <a:effectLst/>
                        </a:rPr>
                        <a:t>Art </a:t>
                      </a:r>
                      <a:r>
                        <a:rPr lang="en-US" sz="900" dirty="0">
                          <a:solidFill>
                            <a:schemeClr val="tx1"/>
                          </a:solidFill>
                          <a:effectLst/>
                        </a:rPr>
                        <a:t>contest winners announced.</a:t>
                      </a:r>
                      <a:endParaRPr lang="en-US" sz="800" dirty="0">
                        <a:solidFill>
                          <a:schemeClr val="tx1"/>
                        </a:solidFill>
                        <a:effectLst/>
                      </a:endParaRPr>
                    </a:p>
                    <a:p>
                      <a:pPr marL="342900" marR="0" lvl="0" indent="-342900" algn="l">
                        <a:lnSpc>
                          <a:spcPct val="150000"/>
                        </a:lnSpc>
                        <a:spcBef>
                          <a:spcPts val="600"/>
                        </a:spcBef>
                        <a:spcAft>
                          <a:spcPts val="600"/>
                        </a:spcAft>
                        <a:buFont typeface="+mj-lt"/>
                        <a:buAutoNum type="arabicPeriod"/>
                      </a:pPr>
                      <a:r>
                        <a:rPr lang="en-US" sz="900" dirty="0" smtClean="0">
                          <a:solidFill>
                            <a:schemeClr val="tx1"/>
                          </a:solidFill>
                          <a:effectLst/>
                        </a:rPr>
                        <a:t>Create </a:t>
                      </a:r>
                      <a:r>
                        <a:rPr lang="en-US" sz="900" dirty="0">
                          <a:solidFill>
                            <a:schemeClr val="tx1"/>
                          </a:solidFill>
                          <a:effectLst/>
                        </a:rPr>
                        <a:t>press release regarding Art contest winner</a:t>
                      </a:r>
                      <a:endParaRPr lang="en-US" sz="800" dirty="0">
                        <a:solidFill>
                          <a:schemeClr val="tx1"/>
                        </a:solidFill>
                        <a:effectLst/>
                      </a:endParaRPr>
                    </a:p>
                    <a:p>
                      <a:pPr marL="0" marR="0" algn="ctr">
                        <a:spcBef>
                          <a:spcPts val="0"/>
                        </a:spcBef>
                        <a:spcAft>
                          <a:spcPts val="0"/>
                        </a:spcAft>
                      </a:pPr>
                      <a:r>
                        <a:rPr lang="en-US" sz="900" dirty="0">
                          <a:solidFill>
                            <a:schemeClr val="tx1"/>
                          </a:solidFill>
                          <a:effectLst/>
                        </a:rPr>
                        <a:t> </a:t>
                      </a:r>
                      <a:endParaRPr lang="en-US" sz="800" dirty="0">
                        <a:solidFill>
                          <a:schemeClr val="tx1"/>
                        </a:solidFill>
                        <a:effectLst/>
                        <a:latin typeface="Maiandra GD"/>
                        <a:ea typeface="Calibri"/>
                        <a:cs typeface="Times New Roman"/>
                      </a:endParaRPr>
                    </a:p>
                  </a:txBody>
                  <a:tcPr marL="44532" marR="44532" marT="0" marB="0">
                    <a:solidFill>
                      <a:srgbClr val="99CCFF"/>
                    </a:solidFill>
                  </a:tcPr>
                </a:tc>
                <a:tc>
                  <a:txBody>
                    <a:bodyPr/>
                    <a:lstStyle/>
                    <a:p>
                      <a:pPr marL="342900" marR="0" lvl="0" indent="-342900" algn="l">
                        <a:spcBef>
                          <a:spcPts val="0"/>
                        </a:spcBef>
                        <a:spcAft>
                          <a:spcPts val="0"/>
                        </a:spcAft>
                        <a:buFont typeface="+mj-lt"/>
                        <a:buAutoNum type="arabicPeriod"/>
                      </a:pPr>
                      <a:r>
                        <a:rPr lang="en-US" sz="900" dirty="0">
                          <a:solidFill>
                            <a:schemeClr val="tx1"/>
                          </a:solidFill>
                          <a:effectLst/>
                        </a:rPr>
                        <a:t>Evaluate the project</a:t>
                      </a:r>
                      <a:endParaRPr lang="en-US" sz="800" dirty="0">
                        <a:solidFill>
                          <a:schemeClr val="tx1"/>
                        </a:solidFill>
                        <a:effectLst/>
                        <a:latin typeface="Maiandra GD"/>
                        <a:ea typeface="Calibri"/>
                        <a:cs typeface="Times New Roman"/>
                      </a:endParaRPr>
                    </a:p>
                  </a:txBody>
                  <a:tcPr marL="44532" marR="44532" marT="0" marB="0">
                    <a:solidFill>
                      <a:srgbClr val="99CCFF"/>
                    </a:solidFill>
                  </a:tcPr>
                </a:tc>
              </a:tr>
            </a:tbl>
          </a:graphicData>
        </a:graphic>
      </p:graphicFrame>
      <p:graphicFrame>
        <p:nvGraphicFramePr>
          <p:cNvPr id="6" name="Content Placeholder 4"/>
          <p:cNvGraphicFramePr>
            <a:graphicFrameLocks/>
          </p:cNvGraphicFramePr>
          <p:nvPr>
            <p:extLst>
              <p:ext uri="{D42A27DB-BD31-4B8C-83A1-F6EECF244321}">
                <p14:modId xmlns:p14="http://schemas.microsoft.com/office/powerpoint/2010/main" val="983337172"/>
              </p:ext>
            </p:extLst>
          </p:nvPr>
        </p:nvGraphicFramePr>
        <p:xfrm>
          <a:off x="152401" y="4572000"/>
          <a:ext cx="8915400" cy="2286000"/>
        </p:xfrm>
        <a:graphic>
          <a:graphicData uri="http://schemas.openxmlformats.org/drawingml/2006/table">
            <a:tbl>
              <a:tblPr firstRow="1" firstCol="1" bandRow="1">
                <a:tableStyleId>{5C22544A-7EE6-4342-B048-85BDC9FD1C3A}</a:tableStyleId>
              </a:tblPr>
              <a:tblGrid>
                <a:gridCol w="3229377"/>
                <a:gridCol w="3243165"/>
                <a:gridCol w="2442858"/>
              </a:tblGrid>
              <a:tr h="365760">
                <a:tc>
                  <a:txBody>
                    <a:bodyPr/>
                    <a:lstStyle/>
                    <a:p>
                      <a:pPr marL="0" marR="0" indent="0" algn="ctr" rtl="0" eaLnBrk="1" latinLnBrk="0" hangingPunct="1">
                        <a:lnSpc>
                          <a:spcPct val="150000"/>
                        </a:lnSpc>
                        <a:spcBef>
                          <a:spcPts val="600"/>
                        </a:spcBef>
                        <a:spcAft>
                          <a:spcPts val="600"/>
                        </a:spcAft>
                        <a:buFontTx/>
                        <a:buNone/>
                      </a:pPr>
                      <a:endParaRPr kumimoji="0" lang="en-US" sz="1400" b="1" kern="1200" dirty="0">
                        <a:solidFill>
                          <a:schemeClr val="tx1"/>
                        </a:solidFill>
                        <a:effectLst/>
                        <a:latin typeface="+mn-lt"/>
                        <a:ea typeface="+mn-ea"/>
                        <a:cs typeface="+mn-cs"/>
                      </a:endParaRPr>
                    </a:p>
                  </a:txBody>
                  <a:tcPr marL="63702" marR="63702" marT="0" marB="0" anchor="ctr">
                    <a:solidFill>
                      <a:srgbClr val="6699FF"/>
                    </a:solidFill>
                  </a:tcPr>
                </a:tc>
                <a:tc>
                  <a:txBody>
                    <a:bodyPr/>
                    <a:lstStyle/>
                    <a:p>
                      <a:pPr marL="0" marR="0" indent="0" algn="ctr" rtl="0" eaLnBrk="1" latinLnBrk="0" hangingPunct="1">
                        <a:lnSpc>
                          <a:spcPct val="150000"/>
                        </a:lnSpc>
                        <a:spcBef>
                          <a:spcPts val="600"/>
                        </a:spcBef>
                        <a:spcAft>
                          <a:spcPts val="600"/>
                        </a:spcAft>
                        <a:buFontTx/>
                        <a:buNone/>
                      </a:pPr>
                      <a:r>
                        <a:rPr kumimoji="0" lang="en-US" sz="1400" b="1" kern="1200" dirty="0" smtClean="0">
                          <a:solidFill>
                            <a:schemeClr val="tx1"/>
                          </a:solidFill>
                          <a:effectLst/>
                          <a:latin typeface="+mn-lt"/>
                          <a:ea typeface="+mn-ea"/>
                          <a:cs typeface="+mn-cs"/>
                        </a:rPr>
                        <a:t>Project Plan</a:t>
                      </a:r>
                      <a:endParaRPr kumimoji="0" lang="en-US" sz="1400" b="1" kern="1200" dirty="0">
                        <a:solidFill>
                          <a:schemeClr val="tx1"/>
                        </a:solidFill>
                        <a:effectLst/>
                        <a:latin typeface="+mn-lt"/>
                        <a:ea typeface="+mn-ea"/>
                        <a:cs typeface="+mn-cs"/>
                      </a:endParaRPr>
                    </a:p>
                  </a:txBody>
                  <a:tcPr marL="63702" marR="63702" marT="0" marB="0" anchor="ctr">
                    <a:solidFill>
                      <a:srgbClr val="6699FF"/>
                    </a:solidFill>
                  </a:tcPr>
                </a:tc>
                <a:tc>
                  <a:txBody>
                    <a:bodyPr/>
                    <a:lstStyle/>
                    <a:p>
                      <a:pPr marL="0" marR="0" indent="0" algn="ctr" rtl="0" eaLnBrk="1" latinLnBrk="0" hangingPunct="1">
                        <a:lnSpc>
                          <a:spcPct val="150000"/>
                        </a:lnSpc>
                        <a:spcBef>
                          <a:spcPts val="600"/>
                        </a:spcBef>
                        <a:spcAft>
                          <a:spcPts val="600"/>
                        </a:spcAft>
                        <a:buFontTx/>
                        <a:buNone/>
                      </a:pPr>
                      <a:endParaRPr kumimoji="0" lang="en-US" sz="1400" b="1" kern="1200" dirty="0">
                        <a:solidFill>
                          <a:schemeClr val="tx1"/>
                        </a:solidFill>
                        <a:effectLst/>
                        <a:latin typeface="+mn-lt"/>
                        <a:ea typeface="+mn-ea"/>
                        <a:cs typeface="+mn-cs"/>
                      </a:endParaRPr>
                    </a:p>
                  </a:txBody>
                  <a:tcPr marL="63702" marR="63702" marT="0" marB="0" anchor="ctr">
                    <a:solidFill>
                      <a:srgbClr val="6699FF"/>
                    </a:solidFill>
                  </a:tcPr>
                </a:tc>
              </a:tr>
              <a:tr h="228600">
                <a:tc>
                  <a:txBody>
                    <a:bodyPr/>
                    <a:lstStyle/>
                    <a:p>
                      <a:pPr marL="0" marR="0" algn="l">
                        <a:spcBef>
                          <a:spcPts val="0"/>
                        </a:spcBef>
                        <a:spcAft>
                          <a:spcPts val="0"/>
                        </a:spcAft>
                      </a:pPr>
                      <a:endParaRPr lang="en-US" sz="1100" dirty="0">
                        <a:effectLst/>
                        <a:latin typeface="Maiandra GD"/>
                        <a:ea typeface="Calibri"/>
                        <a:cs typeface="Times New Roman"/>
                      </a:endParaRPr>
                    </a:p>
                  </a:txBody>
                  <a:tcPr marL="63702" marR="63702" marT="0" marB="0" anchor="ctr">
                    <a:solidFill>
                      <a:srgbClr val="66CCFF"/>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1" dirty="0" smtClean="0">
                          <a:solidFill>
                            <a:schemeClr val="tx1"/>
                          </a:solidFill>
                          <a:effectLst/>
                          <a:latin typeface="Maiandra GD"/>
                          <a:ea typeface="Calibri"/>
                          <a:cs typeface="Times New Roman"/>
                        </a:rPr>
                        <a:t>Name</a:t>
                      </a:r>
                      <a:r>
                        <a:rPr lang="en-US" sz="1100" b="1" baseline="0" dirty="0" smtClean="0">
                          <a:solidFill>
                            <a:schemeClr val="tx1"/>
                          </a:solidFill>
                          <a:effectLst/>
                          <a:latin typeface="Maiandra GD"/>
                          <a:ea typeface="Calibri"/>
                          <a:cs typeface="Times New Roman"/>
                        </a:rPr>
                        <a:t> of Activity </a:t>
                      </a:r>
                      <a:endParaRPr lang="en-US" sz="1100" dirty="0">
                        <a:effectLst/>
                        <a:latin typeface="Maiandra GD"/>
                        <a:ea typeface="Calibri"/>
                        <a:cs typeface="Times New Roman"/>
                      </a:endParaRPr>
                    </a:p>
                  </a:txBody>
                  <a:tcPr marL="63702" marR="63702" marT="0" marB="0" anchor="ctr">
                    <a:solidFill>
                      <a:srgbClr val="66CCFF"/>
                    </a:solidFill>
                  </a:tcPr>
                </a:tc>
                <a:tc>
                  <a:txBody>
                    <a:bodyPr/>
                    <a:lstStyle/>
                    <a:p>
                      <a:pPr marL="0" marR="0" algn="l">
                        <a:spcBef>
                          <a:spcPts val="0"/>
                        </a:spcBef>
                        <a:spcAft>
                          <a:spcPts val="0"/>
                        </a:spcAft>
                      </a:pPr>
                      <a:endParaRPr lang="en-US" sz="1100" dirty="0">
                        <a:effectLst/>
                        <a:latin typeface="Maiandra GD"/>
                        <a:ea typeface="Calibri"/>
                        <a:cs typeface="Times New Roman"/>
                      </a:endParaRPr>
                    </a:p>
                  </a:txBody>
                  <a:tcPr marL="63702" marR="63702" marT="0" marB="0" anchor="ctr">
                    <a:solidFill>
                      <a:srgbClr val="66CCFF"/>
                    </a:solidFill>
                  </a:tcPr>
                </a:tc>
              </a:tr>
              <a:tr h="228600">
                <a:tc>
                  <a:txBody>
                    <a:bodyPr/>
                    <a:lstStyle/>
                    <a:p>
                      <a:pPr marL="0" marR="0" algn="ctr">
                        <a:spcBef>
                          <a:spcPts val="0"/>
                        </a:spcBef>
                        <a:spcAft>
                          <a:spcPts val="0"/>
                        </a:spcAft>
                      </a:pPr>
                      <a:r>
                        <a:rPr lang="en-US" sz="1300" dirty="0">
                          <a:solidFill>
                            <a:schemeClr val="tx1"/>
                          </a:solidFill>
                          <a:effectLst/>
                        </a:rPr>
                        <a:t>Plan /Activities</a:t>
                      </a:r>
                      <a:endParaRPr lang="en-US" sz="1100" dirty="0">
                        <a:solidFill>
                          <a:schemeClr val="tx1"/>
                        </a:solidFill>
                        <a:effectLst/>
                        <a:latin typeface="Maiandra GD"/>
                        <a:ea typeface="Calibri"/>
                        <a:cs typeface="Times New Roman"/>
                      </a:endParaRPr>
                    </a:p>
                  </a:txBody>
                  <a:tcPr marL="63702" marR="63702" marT="0" marB="0" anchor="ctr">
                    <a:solidFill>
                      <a:srgbClr val="99CCFF"/>
                    </a:solidFill>
                  </a:tcPr>
                </a:tc>
                <a:tc>
                  <a:txBody>
                    <a:bodyPr/>
                    <a:lstStyle/>
                    <a:p>
                      <a:pPr marL="0" marR="0" algn="ctr">
                        <a:spcBef>
                          <a:spcPts val="0"/>
                        </a:spcBef>
                        <a:spcAft>
                          <a:spcPts val="0"/>
                        </a:spcAft>
                      </a:pPr>
                      <a:r>
                        <a:rPr lang="en-US" sz="1300" dirty="0">
                          <a:solidFill>
                            <a:schemeClr val="tx1"/>
                          </a:solidFill>
                          <a:effectLst/>
                        </a:rPr>
                        <a:t>Coalition Partner(s) Responsible</a:t>
                      </a:r>
                      <a:endParaRPr lang="en-US" sz="1100" dirty="0">
                        <a:solidFill>
                          <a:schemeClr val="tx1"/>
                        </a:solidFill>
                        <a:effectLst/>
                        <a:latin typeface="Maiandra GD"/>
                        <a:ea typeface="Calibri"/>
                        <a:cs typeface="Times New Roman"/>
                      </a:endParaRPr>
                    </a:p>
                  </a:txBody>
                  <a:tcPr marL="63702" marR="63702" marT="0" marB="0" anchor="ctr">
                    <a:solidFill>
                      <a:srgbClr val="99CCFF"/>
                    </a:solidFill>
                  </a:tcPr>
                </a:tc>
                <a:tc>
                  <a:txBody>
                    <a:bodyPr/>
                    <a:lstStyle/>
                    <a:p>
                      <a:pPr marL="0" marR="0" algn="ctr">
                        <a:spcBef>
                          <a:spcPts val="0"/>
                        </a:spcBef>
                        <a:spcAft>
                          <a:spcPts val="0"/>
                        </a:spcAft>
                      </a:pPr>
                      <a:r>
                        <a:rPr lang="en-US" sz="1300" dirty="0">
                          <a:solidFill>
                            <a:schemeClr val="tx1"/>
                          </a:solidFill>
                          <a:effectLst/>
                        </a:rPr>
                        <a:t>To be completed by:</a:t>
                      </a:r>
                      <a:endParaRPr lang="en-US" sz="1100" dirty="0">
                        <a:solidFill>
                          <a:schemeClr val="tx1"/>
                        </a:solidFill>
                        <a:effectLst/>
                        <a:latin typeface="Maiandra GD"/>
                        <a:ea typeface="Calibri"/>
                        <a:cs typeface="Times New Roman"/>
                      </a:endParaRPr>
                    </a:p>
                  </a:txBody>
                  <a:tcPr marL="63702" marR="63702" marT="0" marB="0" anchor="ctr">
                    <a:solidFill>
                      <a:srgbClr val="99CCFF"/>
                    </a:solidFill>
                  </a:tcPr>
                </a:tc>
              </a:tr>
              <a:tr h="122923">
                <a:tc>
                  <a:txBody>
                    <a:bodyPr/>
                    <a:lstStyle/>
                    <a:p>
                      <a:pPr marL="0" marR="0" algn="l">
                        <a:spcBef>
                          <a:spcPts val="0"/>
                        </a:spcBef>
                        <a:spcAft>
                          <a:spcPts val="0"/>
                        </a:spcAft>
                      </a:pPr>
                      <a:endParaRPr lang="en-US" sz="1100" dirty="0">
                        <a:effectLst/>
                        <a:latin typeface="Maiandra GD"/>
                        <a:ea typeface="Calibri"/>
                        <a:cs typeface="Times New Roman"/>
                      </a:endParaRPr>
                    </a:p>
                  </a:txBody>
                  <a:tcPr marL="63702" marR="63702" marT="0" marB="0">
                    <a:solidFill>
                      <a:srgbClr val="99CCFF"/>
                    </a:solidFill>
                  </a:tcPr>
                </a:tc>
                <a:tc>
                  <a:txBody>
                    <a:bodyPr/>
                    <a:lstStyle/>
                    <a:p>
                      <a:pPr marL="0" marR="0" algn="l">
                        <a:spcBef>
                          <a:spcPts val="0"/>
                        </a:spcBef>
                        <a:spcAft>
                          <a:spcPts val="0"/>
                        </a:spcAft>
                      </a:pPr>
                      <a:endParaRPr lang="en-US" sz="1100" dirty="0">
                        <a:effectLst/>
                        <a:latin typeface="Maiandra GD"/>
                        <a:ea typeface="Calibri"/>
                        <a:cs typeface="Times New Roman"/>
                      </a:endParaRPr>
                    </a:p>
                  </a:txBody>
                  <a:tcPr marL="63702" marR="63702" marT="0" marB="0">
                    <a:solidFill>
                      <a:srgbClr val="99CCFF"/>
                    </a:solidFill>
                  </a:tcPr>
                </a:tc>
                <a:tc>
                  <a:txBody>
                    <a:bodyPr/>
                    <a:lstStyle/>
                    <a:p>
                      <a:pPr marL="0" marR="0" algn="l">
                        <a:spcBef>
                          <a:spcPts val="0"/>
                        </a:spcBef>
                        <a:spcAft>
                          <a:spcPts val="0"/>
                        </a:spcAft>
                      </a:pPr>
                      <a:endParaRPr lang="en-US" sz="1100" dirty="0">
                        <a:effectLst/>
                        <a:latin typeface="Maiandra GD"/>
                        <a:ea typeface="Calibri"/>
                        <a:cs typeface="Times New Roman"/>
                      </a:endParaRPr>
                    </a:p>
                  </a:txBody>
                  <a:tcPr marL="63702" marR="63702" marT="0" marB="0">
                    <a:solidFill>
                      <a:srgbClr val="99CCFF"/>
                    </a:solidFill>
                  </a:tcPr>
                </a:tc>
              </a:tr>
              <a:tr h="122923">
                <a:tc>
                  <a:txBody>
                    <a:bodyPr/>
                    <a:lstStyle/>
                    <a:p>
                      <a:pPr marL="0" marR="0" algn="l">
                        <a:spcBef>
                          <a:spcPts val="0"/>
                        </a:spcBef>
                        <a:spcAft>
                          <a:spcPts val="0"/>
                        </a:spcAft>
                      </a:pPr>
                      <a:endParaRPr lang="en-US" sz="1100" dirty="0">
                        <a:effectLst/>
                        <a:latin typeface="Maiandra GD"/>
                        <a:ea typeface="Calibri"/>
                        <a:cs typeface="Times New Roman"/>
                      </a:endParaRPr>
                    </a:p>
                  </a:txBody>
                  <a:tcPr marL="63702" marR="63702" marT="0" marB="0">
                    <a:solidFill>
                      <a:srgbClr val="99CCFF"/>
                    </a:solidFill>
                  </a:tcPr>
                </a:tc>
                <a:tc>
                  <a:txBody>
                    <a:bodyPr/>
                    <a:lstStyle/>
                    <a:p>
                      <a:pPr marL="0" marR="0" algn="l">
                        <a:spcBef>
                          <a:spcPts val="0"/>
                        </a:spcBef>
                        <a:spcAft>
                          <a:spcPts val="0"/>
                        </a:spcAft>
                      </a:pPr>
                      <a:endParaRPr lang="en-US" sz="1100">
                        <a:effectLst/>
                        <a:latin typeface="Maiandra GD"/>
                        <a:ea typeface="Calibri"/>
                        <a:cs typeface="Times New Roman"/>
                      </a:endParaRPr>
                    </a:p>
                  </a:txBody>
                  <a:tcPr marL="63702" marR="63702" marT="0" marB="0">
                    <a:solidFill>
                      <a:srgbClr val="99CCFF"/>
                    </a:solidFill>
                  </a:tcPr>
                </a:tc>
                <a:tc>
                  <a:txBody>
                    <a:bodyPr/>
                    <a:lstStyle/>
                    <a:p>
                      <a:pPr marL="0" marR="0" algn="l">
                        <a:spcBef>
                          <a:spcPts val="0"/>
                        </a:spcBef>
                        <a:spcAft>
                          <a:spcPts val="0"/>
                        </a:spcAft>
                      </a:pPr>
                      <a:endParaRPr lang="en-US" sz="1100" dirty="0">
                        <a:effectLst/>
                        <a:latin typeface="Maiandra GD"/>
                        <a:ea typeface="Calibri"/>
                        <a:cs typeface="Times New Roman"/>
                      </a:endParaRPr>
                    </a:p>
                  </a:txBody>
                  <a:tcPr marL="63702" marR="63702" marT="0" marB="0">
                    <a:solidFill>
                      <a:srgbClr val="99CCFF"/>
                    </a:solidFill>
                  </a:tcPr>
                </a:tc>
              </a:tr>
              <a:tr h="122923">
                <a:tc>
                  <a:txBody>
                    <a:bodyPr/>
                    <a:lstStyle/>
                    <a:p>
                      <a:pPr marL="0" marR="0" algn="l">
                        <a:spcBef>
                          <a:spcPts val="0"/>
                        </a:spcBef>
                        <a:spcAft>
                          <a:spcPts val="0"/>
                        </a:spcAft>
                      </a:pPr>
                      <a:endParaRPr lang="en-US" sz="1100" dirty="0">
                        <a:effectLst/>
                        <a:latin typeface="Maiandra GD"/>
                        <a:ea typeface="Calibri"/>
                        <a:cs typeface="Times New Roman"/>
                      </a:endParaRPr>
                    </a:p>
                  </a:txBody>
                  <a:tcPr marL="63702" marR="63702" marT="0" marB="0">
                    <a:solidFill>
                      <a:srgbClr val="99CCFF"/>
                    </a:solidFill>
                  </a:tcPr>
                </a:tc>
                <a:tc>
                  <a:txBody>
                    <a:bodyPr/>
                    <a:lstStyle/>
                    <a:p>
                      <a:pPr marL="0" marR="0" algn="l">
                        <a:spcBef>
                          <a:spcPts val="0"/>
                        </a:spcBef>
                        <a:spcAft>
                          <a:spcPts val="0"/>
                        </a:spcAft>
                      </a:pPr>
                      <a:endParaRPr lang="en-US" sz="1100">
                        <a:effectLst/>
                        <a:latin typeface="Maiandra GD"/>
                        <a:ea typeface="Calibri"/>
                        <a:cs typeface="Times New Roman"/>
                      </a:endParaRPr>
                    </a:p>
                  </a:txBody>
                  <a:tcPr marL="63702" marR="63702" marT="0" marB="0">
                    <a:solidFill>
                      <a:srgbClr val="99CCFF"/>
                    </a:solidFill>
                  </a:tcPr>
                </a:tc>
                <a:tc>
                  <a:txBody>
                    <a:bodyPr/>
                    <a:lstStyle/>
                    <a:p>
                      <a:pPr marL="0" marR="0" algn="l">
                        <a:spcBef>
                          <a:spcPts val="0"/>
                        </a:spcBef>
                        <a:spcAft>
                          <a:spcPts val="0"/>
                        </a:spcAft>
                      </a:pPr>
                      <a:endParaRPr lang="en-US" sz="1100" dirty="0">
                        <a:effectLst/>
                        <a:latin typeface="Maiandra GD"/>
                        <a:ea typeface="Calibri"/>
                        <a:cs typeface="Times New Roman"/>
                      </a:endParaRPr>
                    </a:p>
                  </a:txBody>
                  <a:tcPr marL="63702" marR="63702" marT="0" marB="0">
                    <a:solidFill>
                      <a:srgbClr val="99CCFF"/>
                    </a:solidFill>
                  </a:tcPr>
                </a:tc>
              </a:tr>
              <a:tr h="122923">
                <a:tc>
                  <a:txBody>
                    <a:bodyPr/>
                    <a:lstStyle/>
                    <a:p>
                      <a:pPr marL="0" marR="0" algn="l">
                        <a:spcBef>
                          <a:spcPts val="0"/>
                        </a:spcBef>
                        <a:spcAft>
                          <a:spcPts val="0"/>
                        </a:spcAft>
                      </a:pPr>
                      <a:endParaRPr lang="en-US" sz="1100" dirty="0">
                        <a:effectLst/>
                        <a:latin typeface="Maiandra GD"/>
                        <a:ea typeface="Calibri"/>
                        <a:cs typeface="Times New Roman"/>
                      </a:endParaRPr>
                    </a:p>
                  </a:txBody>
                  <a:tcPr marL="63702" marR="63702" marT="0" marB="0">
                    <a:solidFill>
                      <a:srgbClr val="99CCFF"/>
                    </a:solidFill>
                  </a:tcPr>
                </a:tc>
                <a:tc>
                  <a:txBody>
                    <a:bodyPr/>
                    <a:lstStyle/>
                    <a:p>
                      <a:pPr marL="0" marR="0" algn="l">
                        <a:spcBef>
                          <a:spcPts val="0"/>
                        </a:spcBef>
                        <a:spcAft>
                          <a:spcPts val="0"/>
                        </a:spcAft>
                      </a:pPr>
                      <a:endParaRPr lang="en-US" sz="1100" dirty="0">
                        <a:effectLst/>
                        <a:latin typeface="Maiandra GD"/>
                        <a:ea typeface="Calibri"/>
                        <a:cs typeface="Times New Roman"/>
                      </a:endParaRPr>
                    </a:p>
                  </a:txBody>
                  <a:tcPr marL="63702" marR="63702" marT="0" marB="0">
                    <a:solidFill>
                      <a:srgbClr val="99CCFF"/>
                    </a:solidFill>
                  </a:tcPr>
                </a:tc>
                <a:tc>
                  <a:txBody>
                    <a:bodyPr/>
                    <a:lstStyle/>
                    <a:p>
                      <a:pPr marL="0" marR="0" algn="l">
                        <a:spcBef>
                          <a:spcPts val="0"/>
                        </a:spcBef>
                        <a:spcAft>
                          <a:spcPts val="0"/>
                        </a:spcAft>
                      </a:pPr>
                      <a:endParaRPr lang="en-US" sz="1100" dirty="0">
                        <a:effectLst/>
                        <a:latin typeface="Maiandra GD"/>
                        <a:ea typeface="Calibri"/>
                        <a:cs typeface="Times New Roman"/>
                      </a:endParaRPr>
                    </a:p>
                  </a:txBody>
                  <a:tcPr marL="63702" marR="63702" marT="0" marB="0">
                    <a:solidFill>
                      <a:srgbClr val="99CCFF"/>
                    </a:solidFill>
                  </a:tcPr>
                </a:tc>
              </a:tr>
              <a:tr h="122923">
                <a:tc>
                  <a:txBody>
                    <a:bodyPr/>
                    <a:lstStyle/>
                    <a:p>
                      <a:pPr marL="0" marR="0" algn="l">
                        <a:spcBef>
                          <a:spcPts val="0"/>
                        </a:spcBef>
                        <a:spcAft>
                          <a:spcPts val="0"/>
                        </a:spcAft>
                      </a:pPr>
                      <a:r>
                        <a:rPr lang="en-US" sz="1300" dirty="0">
                          <a:effectLst/>
                        </a:rPr>
                        <a:t> </a:t>
                      </a:r>
                      <a:endParaRPr lang="en-US" sz="1100" dirty="0">
                        <a:effectLst/>
                        <a:latin typeface="Maiandra GD"/>
                        <a:ea typeface="Calibri"/>
                        <a:cs typeface="Times New Roman"/>
                      </a:endParaRPr>
                    </a:p>
                  </a:txBody>
                  <a:tcPr marL="63702" marR="63702" marT="0" marB="0">
                    <a:solidFill>
                      <a:srgbClr val="99CCFF"/>
                    </a:solidFill>
                  </a:tcPr>
                </a:tc>
                <a:tc>
                  <a:txBody>
                    <a:bodyPr/>
                    <a:lstStyle/>
                    <a:p>
                      <a:pPr marL="0" marR="0" algn="l">
                        <a:spcBef>
                          <a:spcPts val="0"/>
                        </a:spcBef>
                        <a:spcAft>
                          <a:spcPts val="0"/>
                        </a:spcAft>
                      </a:pPr>
                      <a:r>
                        <a:rPr lang="en-US" sz="1300">
                          <a:effectLst/>
                        </a:rPr>
                        <a:t> </a:t>
                      </a:r>
                      <a:endParaRPr lang="en-US" sz="1100">
                        <a:effectLst/>
                        <a:latin typeface="Maiandra GD"/>
                        <a:ea typeface="Calibri"/>
                        <a:cs typeface="Times New Roman"/>
                      </a:endParaRPr>
                    </a:p>
                  </a:txBody>
                  <a:tcPr marL="63702" marR="63702" marT="0" marB="0">
                    <a:solidFill>
                      <a:srgbClr val="99CCFF"/>
                    </a:solidFill>
                  </a:tcPr>
                </a:tc>
                <a:tc>
                  <a:txBody>
                    <a:bodyPr/>
                    <a:lstStyle/>
                    <a:p>
                      <a:pPr marL="0" marR="0" algn="l">
                        <a:spcBef>
                          <a:spcPts val="0"/>
                        </a:spcBef>
                        <a:spcAft>
                          <a:spcPts val="0"/>
                        </a:spcAft>
                      </a:pPr>
                      <a:r>
                        <a:rPr lang="en-US" sz="1300" dirty="0">
                          <a:effectLst/>
                        </a:rPr>
                        <a:t> </a:t>
                      </a:r>
                      <a:endParaRPr lang="en-US" sz="1100" dirty="0">
                        <a:effectLst/>
                        <a:latin typeface="Maiandra GD"/>
                        <a:ea typeface="Calibri"/>
                        <a:cs typeface="Times New Roman"/>
                      </a:endParaRPr>
                    </a:p>
                  </a:txBody>
                  <a:tcPr marL="63702" marR="63702" marT="0" marB="0">
                    <a:solidFill>
                      <a:srgbClr val="99CCFF"/>
                    </a:solidFill>
                  </a:tcPr>
                </a:tc>
              </a:tr>
              <a:tr h="122923">
                <a:tc>
                  <a:txBody>
                    <a:bodyPr/>
                    <a:lstStyle/>
                    <a:p>
                      <a:pPr marL="0" marR="0" algn="l">
                        <a:spcBef>
                          <a:spcPts val="0"/>
                        </a:spcBef>
                        <a:spcAft>
                          <a:spcPts val="0"/>
                        </a:spcAft>
                      </a:pPr>
                      <a:r>
                        <a:rPr lang="en-US" sz="1300" dirty="0">
                          <a:effectLst/>
                        </a:rPr>
                        <a:t> </a:t>
                      </a:r>
                      <a:endParaRPr lang="en-US" sz="1100" dirty="0">
                        <a:effectLst/>
                        <a:latin typeface="Maiandra GD"/>
                        <a:ea typeface="Calibri"/>
                        <a:cs typeface="Times New Roman"/>
                      </a:endParaRPr>
                    </a:p>
                  </a:txBody>
                  <a:tcPr marL="63702" marR="63702" marT="0" marB="0">
                    <a:solidFill>
                      <a:srgbClr val="99CCFF"/>
                    </a:solidFill>
                  </a:tcPr>
                </a:tc>
                <a:tc>
                  <a:txBody>
                    <a:bodyPr/>
                    <a:lstStyle/>
                    <a:p>
                      <a:pPr marL="0" marR="0" algn="l">
                        <a:spcBef>
                          <a:spcPts val="0"/>
                        </a:spcBef>
                        <a:spcAft>
                          <a:spcPts val="0"/>
                        </a:spcAft>
                      </a:pPr>
                      <a:r>
                        <a:rPr lang="en-US" sz="1300">
                          <a:effectLst/>
                        </a:rPr>
                        <a:t> </a:t>
                      </a:r>
                      <a:endParaRPr lang="en-US" sz="1100">
                        <a:effectLst/>
                        <a:latin typeface="Maiandra GD"/>
                        <a:ea typeface="Calibri"/>
                        <a:cs typeface="Times New Roman"/>
                      </a:endParaRPr>
                    </a:p>
                  </a:txBody>
                  <a:tcPr marL="63702" marR="63702" marT="0" marB="0">
                    <a:solidFill>
                      <a:srgbClr val="99CCFF"/>
                    </a:solidFill>
                  </a:tcPr>
                </a:tc>
                <a:tc>
                  <a:txBody>
                    <a:bodyPr/>
                    <a:lstStyle/>
                    <a:p>
                      <a:pPr marL="0" marR="0" algn="l">
                        <a:spcBef>
                          <a:spcPts val="0"/>
                        </a:spcBef>
                        <a:spcAft>
                          <a:spcPts val="0"/>
                        </a:spcAft>
                      </a:pPr>
                      <a:r>
                        <a:rPr lang="en-US" sz="1300" dirty="0">
                          <a:effectLst/>
                        </a:rPr>
                        <a:t> </a:t>
                      </a:r>
                      <a:endParaRPr lang="en-US" sz="1100" dirty="0">
                        <a:effectLst/>
                        <a:latin typeface="Maiandra GD"/>
                        <a:ea typeface="Calibri"/>
                        <a:cs typeface="Times New Roman"/>
                      </a:endParaRPr>
                    </a:p>
                  </a:txBody>
                  <a:tcPr marL="63702" marR="63702" marT="0" marB="0">
                    <a:solidFill>
                      <a:srgbClr val="99CCFF"/>
                    </a:solidFill>
                  </a:tcPr>
                </a:tc>
              </a:tr>
              <a:tr h="122923">
                <a:tc>
                  <a:txBody>
                    <a:bodyPr/>
                    <a:lstStyle/>
                    <a:p>
                      <a:pPr marL="0" marR="0" algn="l">
                        <a:spcBef>
                          <a:spcPts val="0"/>
                        </a:spcBef>
                        <a:spcAft>
                          <a:spcPts val="0"/>
                        </a:spcAft>
                      </a:pPr>
                      <a:r>
                        <a:rPr lang="en-US" sz="1300" dirty="0">
                          <a:effectLst/>
                        </a:rPr>
                        <a:t> </a:t>
                      </a:r>
                      <a:endParaRPr lang="en-US" sz="1100" dirty="0">
                        <a:effectLst/>
                        <a:latin typeface="Maiandra GD"/>
                        <a:ea typeface="Calibri"/>
                        <a:cs typeface="Times New Roman"/>
                      </a:endParaRPr>
                    </a:p>
                  </a:txBody>
                  <a:tcPr marL="63702" marR="63702" marT="0" marB="0">
                    <a:solidFill>
                      <a:srgbClr val="99CCFF"/>
                    </a:solidFill>
                  </a:tcPr>
                </a:tc>
                <a:tc>
                  <a:txBody>
                    <a:bodyPr/>
                    <a:lstStyle/>
                    <a:p>
                      <a:pPr marL="0" marR="0" algn="l">
                        <a:spcBef>
                          <a:spcPts val="0"/>
                        </a:spcBef>
                        <a:spcAft>
                          <a:spcPts val="0"/>
                        </a:spcAft>
                      </a:pPr>
                      <a:r>
                        <a:rPr lang="en-US" sz="1300">
                          <a:effectLst/>
                        </a:rPr>
                        <a:t> </a:t>
                      </a:r>
                      <a:endParaRPr lang="en-US" sz="1100">
                        <a:effectLst/>
                        <a:latin typeface="Maiandra GD"/>
                        <a:ea typeface="Calibri"/>
                        <a:cs typeface="Times New Roman"/>
                      </a:endParaRPr>
                    </a:p>
                  </a:txBody>
                  <a:tcPr marL="63702" marR="63702" marT="0" marB="0">
                    <a:solidFill>
                      <a:srgbClr val="99CCFF"/>
                    </a:solidFill>
                  </a:tcPr>
                </a:tc>
                <a:tc>
                  <a:txBody>
                    <a:bodyPr/>
                    <a:lstStyle/>
                    <a:p>
                      <a:pPr marL="0" marR="0" algn="l">
                        <a:spcBef>
                          <a:spcPts val="0"/>
                        </a:spcBef>
                        <a:spcAft>
                          <a:spcPts val="0"/>
                        </a:spcAft>
                      </a:pPr>
                      <a:r>
                        <a:rPr lang="en-US" sz="1300" dirty="0">
                          <a:effectLst/>
                        </a:rPr>
                        <a:t> </a:t>
                      </a:r>
                      <a:endParaRPr lang="en-US" sz="1100" dirty="0">
                        <a:effectLst/>
                        <a:latin typeface="Maiandra GD"/>
                        <a:ea typeface="Calibri"/>
                        <a:cs typeface="Times New Roman"/>
                      </a:endParaRPr>
                    </a:p>
                  </a:txBody>
                  <a:tcPr marL="63702" marR="63702" marT="0" marB="0">
                    <a:solidFill>
                      <a:srgbClr val="99CCFF"/>
                    </a:solidFill>
                  </a:tcPr>
                </a:tc>
              </a:tr>
              <a:tr h="122923">
                <a:tc>
                  <a:txBody>
                    <a:bodyPr/>
                    <a:lstStyle/>
                    <a:p>
                      <a:pPr marL="0" marR="0" algn="l">
                        <a:spcBef>
                          <a:spcPts val="0"/>
                        </a:spcBef>
                        <a:spcAft>
                          <a:spcPts val="0"/>
                        </a:spcAft>
                      </a:pPr>
                      <a:r>
                        <a:rPr lang="en-US" sz="1300" dirty="0">
                          <a:effectLst/>
                        </a:rPr>
                        <a:t> </a:t>
                      </a:r>
                      <a:endParaRPr lang="en-US" sz="1100" dirty="0">
                        <a:effectLst/>
                        <a:latin typeface="Maiandra GD"/>
                        <a:ea typeface="Calibri"/>
                        <a:cs typeface="Times New Roman"/>
                      </a:endParaRPr>
                    </a:p>
                  </a:txBody>
                  <a:tcPr marL="63702" marR="63702" marT="0" marB="0">
                    <a:solidFill>
                      <a:srgbClr val="99CCFF"/>
                    </a:solidFill>
                  </a:tcPr>
                </a:tc>
                <a:tc>
                  <a:txBody>
                    <a:bodyPr/>
                    <a:lstStyle/>
                    <a:p>
                      <a:pPr marL="0" marR="0" algn="l">
                        <a:spcBef>
                          <a:spcPts val="0"/>
                        </a:spcBef>
                        <a:spcAft>
                          <a:spcPts val="0"/>
                        </a:spcAft>
                      </a:pPr>
                      <a:r>
                        <a:rPr lang="en-US" sz="1300" dirty="0">
                          <a:effectLst/>
                        </a:rPr>
                        <a:t> </a:t>
                      </a:r>
                      <a:endParaRPr lang="en-US" sz="1100" dirty="0">
                        <a:effectLst/>
                        <a:latin typeface="Maiandra GD"/>
                        <a:ea typeface="Calibri"/>
                        <a:cs typeface="Times New Roman"/>
                      </a:endParaRPr>
                    </a:p>
                  </a:txBody>
                  <a:tcPr marL="63702" marR="63702" marT="0" marB="0">
                    <a:solidFill>
                      <a:srgbClr val="99CCFF"/>
                    </a:solidFill>
                  </a:tcPr>
                </a:tc>
                <a:tc>
                  <a:txBody>
                    <a:bodyPr/>
                    <a:lstStyle/>
                    <a:p>
                      <a:pPr marL="0" marR="0" algn="l">
                        <a:spcBef>
                          <a:spcPts val="0"/>
                        </a:spcBef>
                        <a:spcAft>
                          <a:spcPts val="0"/>
                        </a:spcAft>
                      </a:pPr>
                      <a:r>
                        <a:rPr lang="en-US" sz="1300" dirty="0">
                          <a:effectLst/>
                        </a:rPr>
                        <a:t> </a:t>
                      </a:r>
                      <a:endParaRPr lang="en-US" sz="1100" dirty="0">
                        <a:effectLst/>
                        <a:latin typeface="Maiandra GD"/>
                        <a:ea typeface="Calibri"/>
                        <a:cs typeface="Times New Roman"/>
                      </a:endParaRPr>
                    </a:p>
                  </a:txBody>
                  <a:tcPr marL="63702" marR="63702" marT="0" marB="0">
                    <a:solidFill>
                      <a:srgbClr val="99CCFF"/>
                    </a:solidFill>
                  </a:tcPr>
                </a:tc>
              </a:tr>
            </a:tbl>
          </a:graphicData>
        </a:graphic>
      </p:graphicFrame>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67000" y="228600"/>
            <a:ext cx="211857" cy="347383"/>
          </a:xfrm>
          <a:prstGeom prst="rect">
            <a:avLst/>
          </a:prstGeom>
        </p:spPr>
      </p:pic>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48400" y="207308"/>
            <a:ext cx="211857" cy="347383"/>
          </a:xfrm>
          <a:prstGeom prst="rect">
            <a:avLst/>
          </a:prstGeom>
        </p:spPr>
      </p:pic>
    </p:spTree>
    <p:extLst>
      <p:ext uri="{BB962C8B-B14F-4D97-AF65-F5344CB8AC3E}">
        <p14:creationId xmlns:p14="http://schemas.microsoft.com/office/powerpoint/2010/main" val="171722092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0066FF"/>
                </a:solidFill>
              </a:rPr>
              <a:t>Sharing A Strong Message</a:t>
            </a:r>
            <a:endParaRPr lang="en-US" dirty="0">
              <a:solidFill>
                <a:srgbClr val="0066FF"/>
              </a:solidFill>
            </a:endParaRP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1962" y="228600"/>
            <a:ext cx="609600" cy="999565"/>
          </a:xfrm>
          <a:prstGeom prst="rect">
            <a:avLst/>
          </a:prstGeom>
        </p:spPr>
      </p:pic>
      <p:sp>
        <p:nvSpPr>
          <p:cNvPr id="15" name="Content Placeholder 2"/>
          <p:cNvSpPr>
            <a:spLocks noGrp="1"/>
          </p:cNvSpPr>
          <p:nvPr>
            <p:ph sz="quarter" idx="1"/>
          </p:nvPr>
        </p:nvSpPr>
        <p:spPr>
          <a:xfrm>
            <a:off x="301752" y="1527048"/>
            <a:ext cx="8503920" cy="4572000"/>
          </a:xfrm>
        </p:spPr>
        <p:txBody>
          <a:bodyPr>
            <a:normAutofit fontScale="85000" lnSpcReduction="20000"/>
          </a:bodyPr>
          <a:lstStyle/>
          <a:p>
            <a:pPr>
              <a:buClr>
                <a:srgbClr val="0066FF"/>
              </a:buClr>
            </a:pPr>
            <a:r>
              <a:rPr lang="en-US" dirty="0" smtClean="0"/>
              <a:t>Utilize Person First Language </a:t>
            </a:r>
          </a:p>
          <a:p>
            <a:pPr>
              <a:buClr>
                <a:srgbClr val="0066FF"/>
              </a:buClr>
            </a:pPr>
            <a:r>
              <a:rPr lang="en-US" dirty="0" smtClean="0"/>
              <a:t>Promote healthy lifestyle messaging – allow the reader to think about what a healthy lifestyle looks like</a:t>
            </a:r>
          </a:p>
          <a:p>
            <a:pPr>
              <a:buClr>
                <a:srgbClr val="0066FF"/>
              </a:buClr>
            </a:pPr>
            <a:r>
              <a:rPr lang="en-US" dirty="0" smtClean="0"/>
              <a:t>Practice what you want them to do – use pictures that encourage positive images</a:t>
            </a:r>
          </a:p>
          <a:p>
            <a:pPr>
              <a:buClr>
                <a:srgbClr val="0066FF"/>
              </a:buClr>
            </a:pPr>
            <a:r>
              <a:rPr lang="en-US" dirty="0" smtClean="0"/>
              <a:t>If you are sharing data, share it in a positive manner. Instead of saying: 13% of people who gamble are at risk of having a gambling addiction. Say: 87% of people do not gamble or make responsible choices when gambling.</a:t>
            </a:r>
          </a:p>
          <a:p>
            <a:pPr>
              <a:buClr>
                <a:srgbClr val="0066FF"/>
              </a:buClr>
            </a:pPr>
            <a:r>
              <a:rPr lang="en-US" dirty="0" smtClean="0"/>
              <a:t>Utilize caution when using copyright material such as brands, picture, and music </a:t>
            </a:r>
          </a:p>
          <a:p>
            <a:pPr>
              <a:buClr>
                <a:srgbClr val="0066FF"/>
              </a:buClr>
            </a:pPr>
            <a:r>
              <a:rPr lang="en-US" dirty="0"/>
              <a:t>Please do not use Imagery showing the following:</a:t>
            </a:r>
          </a:p>
          <a:p>
            <a:pPr lvl="1">
              <a:buClr>
                <a:srgbClr val="0066FF"/>
              </a:buClr>
            </a:pPr>
            <a:r>
              <a:rPr lang="en-US" dirty="0" smtClean="0"/>
              <a:t>Dice or other items used to gamble</a:t>
            </a:r>
            <a:endParaRPr lang="en-US" dirty="0"/>
          </a:p>
          <a:p>
            <a:pPr lvl="1">
              <a:buClr>
                <a:srgbClr val="0066FF"/>
              </a:buClr>
            </a:pPr>
            <a:r>
              <a:rPr lang="en-US" dirty="0"/>
              <a:t>Miserable People</a:t>
            </a:r>
          </a:p>
          <a:p>
            <a:pPr marL="0" indent="0">
              <a:buNone/>
            </a:pPr>
            <a:endParaRPr lang="en-US" dirty="0"/>
          </a:p>
        </p:txBody>
      </p:sp>
      <p:pic>
        <p:nvPicPr>
          <p:cNvPr id="16" name="Picture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01000" y="228599"/>
            <a:ext cx="609600" cy="999565"/>
          </a:xfrm>
          <a:prstGeom prst="rect">
            <a:avLst/>
          </a:prstGeom>
        </p:spPr>
      </p:pic>
    </p:spTree>
    <p:extLst>
      <p:ext uri="{BB962C8B-B14F-4D97-AF65-F5344CB8AC3E}">
        <p14:creationId xmlns:p14="http://schemas.microsoft.com/office/powerpoint/2010/main" val="377440348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0066FF"/>
                </a:solidFill>
              </a:rPr>
              <a:t>Sharing A Strong Message</a:t>
            </a:r>
            <a:endParaRPr lang="en-US" dirty="0">
              <a:solidFill>
                <a:srgbClr val="0066FF"/>
              </a:solidFill>
            </a:endParaRPr>
          </a:p>
        </p:txBody>
      </p:sp>
      <p:sp>
        <p:nvSpPr>
          <p:cNvPr id="3" name="TextBox 2"/>
          <p:cNvSpPr txBox="1"/>
          <p:nvPr/>
        </p:nvSpPr>
        <p:spPr>
          <a:xfrm>
            <a:off x="152400" y="1524000"/>
            <a:ext cx="8839200" cy="369332"/>
          </a:xfrm>
          <a:prstGeom prst="rect">
            <a:avLst/>
          </a:prstGeom>
          <a:noFill/>
        </p:spPr>
        <p:txBody>
          <a:bodyPr wrap="square" rtlCol="0">
            <a:spAutoFit/>
          </a:bodyPr>
          <a:lstStyle/>
          <a:p>
            <a:pPr algn="ctr"/>
            <a:r>
              <a:rPr lang="en-US" dirty="0" smtClean="0">
                <a:solidFill>
                  <a:srgbClr val="0066FF"/>
                </a:solidFill>
              </a:rPr>
              <a:t>Things you can do that are low cost or free</a:t>
            </a: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4805" y="2133600"/>
            <a:ext cx="204229" cy="385933"/>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6202" y="2709166"/>
            <a:ext cx="204229" cy="385933"/>
          </a:xfrm>
          <a:prstGeom prst="rect">
            <a:avLst/>
          </a:prstGeom>
        </p:spPr>
      </p:pic>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6202" y="3352800"/>
            <a:ext cx="204229" cy="385933"/>
          </a:xfrm>
          <a:prstGeom prst="rect">
            <a:avLst/>
          </a:prstGeom>
        </p:spPr>
      </p:pic>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8885" y="3962400"/>
            <a:ext cx="204229" cy="385933"/>
          </a:xfrm>
          <a:prstGeom prst="rect">
            <a:avLst/>
          </a:prstGeom>
        </p:spPr>
      </p:pic>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8885" y="4572000"/>
            <a:ext cx="204229" cy="385933"/>
          </a:xfrm>
          <a:prstGeom prst="rect">
            <a:avLst/>
          </a:prstGeom>
        </p:spPr>
      </p:pic>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0293" y="5181600"/>
            <a:ext cx="204229" cy="385933"/>
          </a:xfrm>
          <a:prstGeom prst="rect">
            <a:avLst/>
          </a:prstGeom>
        </p:spPr>
      </p:pic>
      <p:pic>
        <p:nvPicPr>
          <p:cNvPr id="12" name="Picture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0293" y="5867400"/>
            <a:ext cx="204229" cy="385933"/>
          </a:xfrm>
          <a:prstGeom prst="rect">
            <a:avLst/>
          </a:prstGeom>
        </p:spPr>
      </p:pic>
      <p:sp>
        <p:nvSpPr>
          <p:cNvPr id="13" name="TextBox 12"/>
          <p:cNvSpPr txBox="1"/>
          <p:nvPr/>
        </p:nvSpPr>
        <p:spPr>
          <a:xfrm>
            <a:off x="762000" y="2064956"/>
            <a:ext cx="8001000" cy="523220"/>
          </a:xfrm>
          <a:prstGeom prst="rect">
            <a:avLst/>
          </a:prstGeom>
          <a:noFill/>
        </p:spPr>
        <p:txBody>
          <a:bodyPr wrap="square" rtlCol="0">
            <a:spAutoFit/>
          </a:bodyPr>
          <a:lstStyle/>
          <a:p>
            <a:r>
              <a:rPr lang="en-US" sz="1400" dirty="0" smtClean="0"/>
              <a:t>Write a Mayoral Proclamation identifying March as Problem Gambling Awareness month. Contact the local paper to cover the signing </a:t>
            </a:r>
            <a:endParaRPr lang="en-US" sz="1400" dirty="0"/>
          </a:p>
        </p:txBody>
      </p:sp>
      <p:sp>
        <p:nvSpPr>
          <p:cNvPr id="14" name="TextBox 13"/>
          <p:cNvSpPr txBox="1"/>
          <p:nvPr/>
        </p:nvSpPr>
        <p:spPr>
          <a:xfrm>
            <a:off x="818072" y="2748242"/>
            <a:ext cx="8001000" cy="307777"/>
          </a:xfrm>
          <a:prstGeom prst="rect">
            <a:avLst/>
          </a:prstGeom>
          <a:noFill/>
        </p:spPr>
        <p:txBody>
          <a:bodyPr wrap="square" rtlCol="0">
            <a:spAutoFit/>
          </a:bodyPr>
          <a:lstStyle/>
          <a:p>
            <a:r>
              <a:rPr lang="en-US" sz="1400" dirty="0" smtClean="0"/>
              <a:t>Have area businesses decorate their storefront with information about problem gambling</a:t>
            </a:r>
            <a:endParaRPr lang="en-US" sz="1400" dirty="0"/>
          </a:p>
        </p:txBody>
      </p:sp>
      <p:sp>
        <p:nvSpPr>
          <p:cNvPr id="15" name="TextBox 14"/>
          <p:cNvSpPr txBox="1"/>
          <p:nvPr/>
        </p:nvSpPr>
        <p:spPr>
          <a:xfrm>
            <a:off x="818072" y="3376320"/>
            <a:ext cx="8001000" cy="307777"/>
          </a:xfrm>
          <a:prstGeom prst="rect">
            <a:avLst/>
          </a:prstGeom>
          <a:noFill/>
        </p:spPr>
        <p:txBody>
          <a:bodyPr wrap="square" rtlCol="0">
            <a:spAutoFit/>
          </a:bodyPr>
          <a:lstStyle/>
          <a:p>
            <a:r>
              <a:rPr lang="en-US" sz="1400" dirty="0" smtClean="0"/>
              <a:t>Organize a town hall meeting to discuss the issue, utilizing donated or free space</a:t>
            </a:r>
            <a:endParaRPr lang="en-US" sz="1400" dirty="0"/>
          </a:p>
        </p:txBody>
      </p:sp>
      <p:sp>
        <p:nvSpPr>
          <p:cNvPr id="16" name="TextBox 15"/>
          <p:cNvSpPr txBox="1"/>
          <p:nvPr/>
        </p:nvSpPr>
        <p:spPr>
          <a:xfrm>
            <a:off x="851140" y="3971854"/>
            <a:ext cx="8001000" cy="307777"/>
          </a:xfrm>
          <a:prstGeom prst="rect">
            <a:avLst/>
          </a:prstGeom>
          <a:noFill/>
        </p:spPr>
        <p:txBody>
          <a:bodyPr wrap="square" rtlCol="0">
            <a:spAutoFit/>
          </a:bodyPr>
          <a:lstStyle/>
          <a:p>
            <a:r>
              <a:rPr lang="en-US" sz="1400" dirty="0" smtClean="0"/>
              <a:t>Write an op/</a:t>
            </a:r>
            <a:r>
              <a:rPr lang="en-US" sz="1400" dirty="0" err="1" smtClean="0"/>
              <a:t>ed</a:t>
            </a:r>
            <a:r>
              <a:rPr lang="en-US" sz="1400" dirty="0" smtClean="0"/>
              <a:t> piece listing national and local resources. Submit to the local paper</a:t>
            </a:r>
          </a:p>
        </p:txBody>
      </p:sp>
      <p:sp>
        <p:nvSpPr>
          <p:cNvPr id="17" name="TextBox 16"/>
          <p:cNvSpPr txBox="1"/>
          <p:nvPr/>
        </p:nvSpPr>
        <p:spPr>
          <a:xfrm>
            <a:off x="851140" y="4503356"/>
            <a:ext cx="8001000" cy="523220"/>
          </a:xfrm>
          <a:prstGeom prst="rect">
            <a:avLst/>
          </a:prstGeom>
          <a:noFill/>
        </p:spPr>
        <p:txBody>
          <a:bodyPr wrap="square" rtlCol="0">
            <a:spAutoFit/>
          </a:bodyPr>
          <a:lstStyle/>
          <a:p>
            <a:r>
              <a:rPr lang="en-US" sz="1400" dirty="0" smtClean="0"/>
              <a:t>Hold an art contest by coordinating with local school art teachers around the theme of what is gambling. Solicit area business to donate prizes (such as: movie rental certificates, free pizza </a:t>
            </a:r>
            <a:r>
              <a:rPr lang="en-US" sz="1400" dirty="0" err="1" smtClean="0"/>
              <a:t>etc</a:t>
            </a:r>
            <a:r>
              <a:rPr lang="en-US" sz="1400" dirty="0" smtClean="0"/>
              <a:t>)</a:t>
            </a:r>
          </a:p>
        </p:txBody>
      </p:sp>
      <p:sp>
        <p:nvSpPr>
          <p:cNvPr id="18" name="TextBox 17"/>
          <p:cNvSpPr txBox="1"/>
          <p:nvPr/>
        </p:nvSpPr>
        <p:spPr>
          <a:xfrm>
            <a:off x="818072" y="5213746"/>
            <a:ext cx="8001000" cy="307777"/>
          </a:xfrm>
          <a:prstGeom prst="rect">
            <a:avLst/>
          </a:prstGeom>
          <a:noFill/>
        </p:spPr>
        <p:txBody>
          <a:bodyPr wrap="square" rtlCol="0">
            <a:spAutoFit/>
          </a:bodyPr>
          <a:lstStyle/>
          <a:p>
            <a:r>
              <a:rPr lang="en-US" sz="1400" dirty="0" smtClean="0"/>
              <a:t>Distribute posters showing responsible gambling</a:t>
            </a:r>
          </a:p>
        </p:txBody>
      </p:sp>
      <p:sp>
        <p:nvSpPr>
          <p:cNvPr id="19" name="TextBox 18"/>
          <p:cNvSpPr txBox="1"/>
          <p:nvPr/>
        </p:nvSpPr>
        <p:spPr>
          <a:xfrm>
            <a:off x="866955" y="5798756"/>
            <a:ext cx="8001000" cy="523220"/>
          </a:xfrm>
          <a:prstGeom prst="rect">
            <a:avLst/>
          </a:prstGeom>
          <a:noFill/>
        </p:spPr>
        <p:txBody>
          <a:bodyPr wrap="square" rtlCol="0">
            <a:spAutoFit/>
          </a:bodyPr>
          <a:lstStyle/>
          <a:p>
            <a:r>
              <a:rPr lang="en-US" sz="1400" dirty="0" smtClean="0"/>
              <a:t>Host a Facebook live chat about responsible gambling ,what that means, where to go for help, what resources are available locally</a:t>
            </a:r>
          </a:p>
        </p:txBody>
      </p:sp>
      <p:pic>
        <p:nvPicPr>
          <p:cNvPr id="20" name="Picture 1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66955" y="228600"/>
            <a:ext cx="609600" cy="999565"/>
          </a:xfrm>
          <a:prstGeom prst="rect">
            <a:avLst/>
          </a:prstGeom>
        </p:spPr>
      </p:pic>
      <p:pic>
        <p:nvPicPr>
          <p:cNvPr id="21" name="Picture 2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20000" y="228600"/>
            <a:ext cx="609600" cy="999565"/>
          </a:xfrm>
          <a:prstGeom prst="rect">
            <a:avLst/>
          </a:prstGeom>
        </p:spPr>
      </p:pic>
    </p:spTree>
    <p:extLst>
      <p:ext uri="{BB962C8B-B14F-4D97-AF65-F5344CB8AC3E}">
        <p14:creationId xmlns:p14="http://schemas.microsoft.com/office/powerpoint/2010/main" val="399084080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0066FF"/>
                </a:solidFill>
              </a:rPr>
              <a:t>Evaluation </a:t>
            </a:r>
            <a:endParaRPr lang="en-US" dirty="0">
              <a:solidFill>
                <a:srgbClr val="0066FF"/>
              </a:solidFill>
            </a:endParaRPr>
          </a:p>
        </p:txBody>
      </p:sp>
      <p:graphicFrame>
        <p:nvGraphicFramePr>
          <p:cNvPr id="5" name="Content Placeholder 4"/>
          <p:cNvGraphicFramePr>
            <a:graphicFrameLocks noGrp="1"/>
          </p:cNvGraphicFramePr>
          <p:nvPr>
            <p:ph sz="quarter" idx="1"/>
            <p:extLst>
              <p:ext uri="{D42A27DB-BD31-4B8C-83A1-F6EECF244321}">
                <p14:modId xmlns:p14="http://schemas.microsoft.com/office/powerpoint/2010/main" val="428957638"/>
              </p:ext>
            </p:extLst>
          </p:nvPr>
        </p:nvGraphicFramePr>
        <p:xfrm>
          <a:off x="152400" y="1295400"/>
          <a:ext cx="8839200" cy="5300924"/>
        </p:xfrm>
        <a:graphic>
          <a:graphicData uri="http://schemas.openxmlformats.org/drawingml/2006/table">
            <a:tbl>
              <a:tblPr firstRow="1" firstCol="1" bandRow="1">
                <a:tableStyleId>{5C22544A-7EE6-4342-B048-85BDC9FD1C3A}</a:tableStyleId>
              </a:tblPr>
              <a:tblGrid>
                <a:gridCol w="1556489"/>
                <a:gridCol w="1545828"/>
                <a:gridCol w="1812350"/>
                <a:gridCol w="2078873"/>
                <a:gridCol w="1845660"/>
              </a:tblGrid>
              <a:tr h="234483">
                <a:tc>
                  <a:txBody>
                    <a:bodyPr/>
                    <a:lstStyle/>
                    <a:p>
                      <a:pPr marL="0" marR="0" algn="l">
                        <a:spcBef>
                          <a:spcPts val="0"/>
                        </a:spcBef>
                        <a:spcAft>
                          <a:spcPts val="0"/>
                        </a:spcAft>
                      </a:pPr>
                      <a:r>
                        <a:rPr lang="en-US" sz="1300" dirty="0">
                          <a:solidFill>
                            <a:schemeClr val="tx1"/>
                          </a:solidFill>
                          <a:effectLst/>
                        </a:rPr>
                        <a:t> </a:t>
                      </a:r>
                      <a:endParaRPr lang="en-US" sz="1100" dirty="0">
                        <a:solidFill>
                          <a:schemeClr val="tx1"/>
                        </a:solidFill>
                        <a:effectLst/>
                        <a:latin typeface="Maiandra GD"/>
                        <a:ea typeface="Calibri"/>
                        <a:cs typeface="Times New Roman"/>
                      </a:endParaRPr>
                    </a:p>
                  </a:txBody>
                  <a:tcPr marL="62839" marR="62839" marT="0" marB="0" anchor="ctr">
                    <a:solidFill>
                      <a:srgbClr val="6699FF"/>
                    </a:solidFill>
                  </a:tcPr>
                </a:tc>
                <a:tc gridSpan="4">
                  <a:txBody>
                    <a:bodyPr/>
                    <a:lstStyle/>
                    <a:p>
                      <a:pPr marL="0" marR="0" algn="l">
                        <a:spcBef>
                          <a:spcPts val="0"/>
                        </a:spcBef>
                        <a:spcAft>
                          <a:spcPts val="0"/>
                        </a:spcAft>
                      </a:pPr>
                      <a:r>
                        <a:rPr lang="en-US" sz="1300" dirty="0">
                          <a:solidFill>
                            <a:schemeClr val="tx1"/>
                          </a:solidFill>
                          <a:effectLst/>
                        </a:rPr>
                        <a:t>Process Evaluation Items</a:t>
                      </a:r>
                      <a:endParaRPr lang="en-US" sz="1100" dirty="0">
                        <a:solidFill>
                          <a:schemeClr val="tx1"/>
                        </a:solidFill>
                        <a:effectLst/>
                        <a:latin typeface="Maiandra GD"/>
                        <a:ea typeface="Calibri"/>
                        <a:cs typeface="Times New Roman"/>
                      </a:endParaRPr>
                    </a:p>
                  </a:txBody>
                  <a:tcPr marL="62839" marR="62839" marT="0" marB="0" anchor="ctr">
                    <a:solidFill>
                      <a:srgbClr val="6699FF"/>
                    </a:solidFill>
                  </a:tcPr>
                </a:tc>
                <a:tc hMerge="1">
                  <a:txBody>
                    <a:bodyPr/>
                    <a:lstStyle/>
                    <a:p>
                      <a:endParaRPr lang="en-US"/>
                    </a:p>
                  </a:txBody>
                  <a:tcPr/>
                </a:tc>
                <a:tc hMerge="1">
                  <a:txBody>
                    <a:bodyPr/>
                    <a:lstStyle/>
                    <a:p>
                      <a:endParaRPr lang="en-US"/>
                    </a:p>
                  </a:txBody>
                  <a:tcPr/>
                </a:tc>
                <a:tc hMerge="1">
                  <a:txBody>
                    <a:bodyPr/>
                    <a:lstStyle/>
                    <a:p>
                      <a:endParaRPr lang="en-US"/>
                    </a:p>
                  </a:txBody>
                  <a:tcPr/>
                </a:tc>
              </a:tr>
              <a:tr h="390999">
                <a:tc>
                  <a:txBody>
                    <a:bodyPr/>
                    <a:lstStyle/>
                    <a:p>
                      <a:pPr marL="0" marR="0" algn="l">
                        <a:spcBef>
                          <a:spcPts val="0"/>
                        </a:spcBef>
                        <a:spcAft>
                          <a:spcPts val="0"/>
                        </a:spcAft>
                      </a:pPr>
                      <a:r>
                        <a:rPr lang="en-US" sz="1300" dirty="0">
                          <a:solidFill>
                            <a:schemeClr val="tx1"/>
                          </a:solidFill>
                          <a:effectLst/>
                        </a:rPr>
                        <a:t>Activities</a:t>
                      </a:r>
                      <a:endParaRPr lang="en-US" sz="1100" dirty="0">
                        <a:solidFill>
                          <a:schemeClr val="tx1"/>
                        </a:solidFill>
                        <a:effectLst/>
                        <a:latin typeface="Maiandra GD"/>
                        <a:ea typeface="Calibri"/>
                        <a:cs typeface="Times New Roman"/>
                      </a:endParaRPr>
                    </a:p>
                  </a:txBody>
                  <a:tcPr marL="62839" marR="62839" marT="0" marB="0" anchor="ctr">
                    <a:solidFill>
                      <a:srgbClr val="66CCFF"/>
                    </a:solidFill>
                  </a:tcPr>
                </a:tc>
                <a:tc>
                  <a:txBody>
                    <a:bodyPr/>
                    <a:lstStyle/>
                    <a:p>
                      <a:pPr marL="0" marR="0" algn="ctr">
                        <a:spcBef>
                          <a:spcPts val="0"/>
                        </a:spcBef>
                        <a:spcAft>
                          <a:spcPts val="0"/>
                        </a:spcAft>
                      </a:pPr>
                      <a:r>
                        <a:rPr lang="en-US" sz="1300" dirty="0">
                          <a:solidFill>
                            <a:schemeClr val="tx1"/>
                          </a:solidFill>
                          <a:effectLst/>
                        </a:rPr>
                        <a:t>Successes?</a:t>
                      </a:r>
                      <a:endParaRPr lang="en-US" sz="1100" dirty="0">
                        <a:solidFill>
                          <a:schemeClr val="tx1"/>
                        </a:solidFill>
                        <a:effectLst/>
                        <a:latin typeface="Maiandra GD"/>
                        <a:ea typeface="Calibri"/>
                        <a:cs typeface="Times New Roman"/>
                      </a:endParaRPr>
                    </a:p>
                  </a:txBody>
                  <a:tcPr marL="62839" marR="62839" marT="0" marB="0" anchor="ctr">
                    <a:solidFill>
                      <a:srgbClr val="85CEFF"/>
                    </a:solidFill>
                  </a:tcPr>
                </a:tc>
                <a:tc>
                  <a:txBody>
                    <a:bodyPr/>
                    <a:lstStyle/>
                    <a:p>
                      <a:pPr marL="0" marR="0" algn="ctr">
                        <a:spcBef>
                          <a:spcPts val="0"/>
                        </a:spcBef>
                        <a:spcAft>
                          <a:spcPts val="0"/>
                        </a:spcAft>
                      </a:pPr>
                      <a:r>
                        <a:rPr lang="en-US" sz="1300" dirty="0">
                          <a:solidFill>
                            <a:schemeClr val="tx1"/>
                          </a:solidFill>
                          <a:effectLst/>
                        </a:rPr>
                        <a:t>What could be better / </a:t>
                      </a:r>
                      <a:endParaRPr lang="en-US" sz="1100" dirty="0">
                        <a:solidFill>
                          <a:schemeClr val="tx1"/>
                        </a:solidFill>
                        <a:effectLst/>
                      </a:endParaRPr>
                    </a:p>
                    <a:p>
                      <a:pPr marL="0" marR="0" algn="ctr">
                        <a:spcBef>
                          <a:spcPts val="0"/>
                        </a:spcBef>
                        <a:spcAft>
                          <a:spcPts val="0"/>
                        </a:spcAft>
                      </a:pPr>
                      <a:r>
                        <a:rPr lang="en-US" sz="1300" dirty="0">
                          <a:solidFill>
                            <a:schemeClr val="tx1"/>
                          </a:solidFill>
                          <a:effectLst/>
                        </a:rPr>
                        <a:t>How can we change it?</a:t>
                      </a:r>
                      <a:endParaRPr lang="en-US" sz="1100" dirty="0">
                        <a:solidFill>
                          <a:schemeClr val="tx1"/>
                        </a:solidFill>
                        <a:effectLst/>
                        <a:latin typeface="Maiandra GD"/>
                        <a:ea typeface="Calibri"/>
                        <a:cs typeface="Times New Roman"/>
                      </a:endParaRPr>
                    </a:p>
                  </a:txBody>
                  <a:tcPr marL="62839" marR="62839" marT="0" marB="0" anchor="ctr">
                    <a:solidFill>
                      <a:srgbClr val="85CEFF"/>
                    </a:solidFill>
                  </a:tcPr>
                </a:tc>
                <a:tc>
                  <a:txBody>
                    <a:bodyPr/>
                    <a:lstStyle/>
                    <a:p>
                      <a:pPr marL="0" marR="0" algn="ctr">
                        <a:spcBef>
                          <a:spcPts val="0"/>
                        </a:spcBef>
                        <a:spcAft>
                          <a:spcPts val="0"/>
                        </a:spcAft>
                      </a:pPr>
                      <a:r>
                        <a:rPr lang="en-US" sz="1300" dirty="0">
                          <a:solidFill>
                            <a:schemeClr val="tx1"/>
                          </a:solidFill>
                          <a:effectLst/>
                        </a:rPr>
                        <a:t>What did not work /</a:t>
                      </a:r>
                      <a:endParaRPr lang="en-US" sz="1100" dirty="0">
                        <a:solidFill>
                          <a:schemeClr val="tx1"/>
                        </a:solidFill>
                        <a:effectLst/>
                      </a:endParaRPr>
                    </a:p>
                    <a:p>
                      <a:pPr marL="0" marR="0" algn="ctr">
                        <a:spcBef>
                          <a:spcPts val="0"/>
                        </a:spcBef>
                        <a:spcAft>
                          <a:spcPts val="0"/>
                        </a:spcAft>
                      </a:pPr>
                      <a:r>
                        <a:rPr lang="en-US" sz="1300" dirty="0">
                          <a:solidFill>
                            <a:schemeClr val="tx1"/>
                          </a:solidFill>
                          <a:effectLst/>
                        </a:rPr>
                        <a:t>What do we do away with?</a:t>
                      </a:r>
                      <a:endParaRPr lang="en-US" sz="1100" dirty="0">
                        <a:solidFill>
                          <a:schemeClr val="tx1"/>
                        </a:solidFill>
                        <a:effectLst/>
                        <a:latin typeface="Maiandra GD"/>
                        <a:ea typeface="Calibri"/>
                        <a:cs typeface="Times New Roman"/>
                      </a:endParaRPr>
                    </a:p>
                  </a:txBody>
                  <a:tcPr marL="62839" marR="62839" marT="0" marB="0">
                    <a:solidFill>
                      <a:srgbClr val="85CEFF"/>
                    </a:solidFill>
                  </a:tcPr>
                </a:tc>
                <a:tc>
                  <a:txBody>
                    <a:bodyPr/>
                    <a:lstStyle/>
                    <a:p>
                      <a:pPr marL="0" marR="0" algn="ctr">
                        <a:spcBef>
                          <a:spcPts val="0"/>
                        </a:spcBef>
                        <a:spcAft>
                          <a:spcPts val="0"/>
                        </a:spcAft>
                      </a:pPr>
                      <a:r>
                        <a:rPr lang="en-US" sz="1300" dirty="0">
                          <a:solidFill>
                            <a:schemeClr val="tx1"/>
                          </a:solidFill>
                          <a:effectLst/>
                        </a:rPr>
                        <a:t>How many participated?</a:t>
                      </a:r>
                      <a:endParaRPr lang="en-US" sz="1100" dirty="0">
                        <a:solidFill>
                          <a:schemeClr val="tx1"/>
                        </a:solidFill>
                        <a:effectLst/>
                        <a:latin typeface="Maiandra GD"/>
                        <a:ea typeface="Calibri"/>
                        <a:cs typeface="Times New Roman"/>
                      </a:endParaRPr>
                    </a:p>
                  </a:txBody>
                  <a:tcPr marL="62839" marR="62839" marT="0" marB="0">
                    <a:solidFill>
                      <a:srgbClr val="85CEFF"/>
                    </a:solidFill>
                  </a:tcPr>
                </a:tc>
              </a:tr>
              <a:tr h="251357">
                <a:tc>
                  <a:txBody>
                    <a:bodyPr/>
                    <a:lstStyle/>
                    <a:p>
                      <a:pPr marL="0" marR="0" algn="l" rtl="0" eaLnBrk="1" latinLnBrk="0" hangingPunct="1">
                        <a:spcBef>
                          <a:spcPts val="0"/>
                        </a:spcBef>
                        <a:spcAft>
                          <a:spcPts val="0"/>
                        </a:spcAft>
                      </a:pPr>
                      <a:r>
                        <a:rPr kumimoji="0" lang="en-US" sz="1300" b="1" kern="1200" dirty="0">
                          <a:solidFill>
                            <a:schemeClr val="tx1"/>
                          </a:solidFill>
                          <a:effectLst/>
                          <a:latin typeface="+mn-lt"/>
                          <a:ea typeface="+mn-ea"/>
                          <a:cs typeface="+mn-cs"/>
                        </a:rPr>
                        <a:t>Operation Store-front</a:t>
                      </a:r>
                    </a:p>
                  </a:txBody>
                  <a:tcPr marL="62839" marR="62839" marT="0" marB="0">
                    <a:solidFill>
                      <a:srgbClr val="66CCFF"/>
                    </a:solidFill>
                  </a:tcPr>
                </a:tc>
                <a:tc>
                  <a:txBody>
                    <a:bodyPr/>
                    <a:lstStyle/>
                    <a:p>
                      <a:pPr marL="0" marR="0" algn="l">
                        <a:spcBef>
                          <a:spcPts val="0"/>
                        </a:spcBef>
                        <a:spcAft>
                          <a:spcPts val="0"/>
                        </a:spcAft>
                      </a:pPr>
                      <a:r>
                        <a:rPr lang="en-US" sz="1300" dirty="0">
                          <a:effectLst/>
                        </a:rPr>
                        <a:t> </a:t>
                      </a:r>
                      <a:endParaRPr lang="en-US" sz="1100" dirty="0">
                        <a:effectLst/>
                        <a:latin typeface="Maiandra GD"/>
                        <a:ea typeface="Calibri"/>
                        <a:cs typeface="Times New Roman"/>
                      </a:endParaRPr>
                    </a:p>
                  </a:txBody>
                  <a:tcPr marL="62839" marR="62839" marT="0" marB="0">
                    <a:solidFill>
                      <a:srgbClr val="99CCFF"/>
                    </a:solidFill>
                  </a:tcPr>
                </a:tc>
                <a:tc>
                  <a:txBody>
                    <a:bodyPr/>
                    <a:lstStyle/>
                    <a:p>
                      <a:pPr marL="0" marR="0" algn="l">
                        <a:spcBef>
                          <a:spcPts val="0"/>
                        </a:spcBef>
                        <a:spcAft>
                          <a:spcPts val="0"/>
                        </a:spcAft>
                      </a:pPr>
                      <a:r>
                        <a:rPr lang="en-US" sz="1300" dirty="0">
                          <a:effectLst/>
                        </a:rPr>
                        <a:t> </a:t>
                      </a:r>
                      <a:endParaRPr lang="en-US" sz="1100" dirty="0">
                        <a:effectLst/>
                        <a:latin typeface="Maiandra GD"/>
                        <a:ea typeface="Calibri"/>
                        <a:cs typeface="Times New Roman"/>
                      </a:endParaRPr>
                    </a:p>
                  </a:txBody>
                  <a:tcPr marL="62839" marR="62839" marT="0" marB="0">
                    <a:solidFill>
                      <a:srgbClr val="99CCFF"/>
                    </a:solidFill>
                  </a:tcPr>
                </a:tc>
                <a:tc>
                  <a:txBody>
                    <a:bodyPr/>
                    <a:lstStyle/>
                    <a:p>
                      <a:pPr marL="0" marR="0" algn="l">
                        <a:spcBef>
                          <a:spcPts val="0"/>
                        </a:spcBef>
                        <a:spcAft>
                          <a:spcPts val="0"/>
                        </a:spcAft>
                      </a:pPr>
                      <a:r>
                        <a:rPr lang="en-US" sz="1300" dirty="0">
                          <a:effectLst/>
                        </a:rPr>
                        <a:t> </a:t>
                      </a:r>
                      <a:endParaRPr lang="en-US" sz="1100" dirty="0">
                        <a:effectLst/>
                        <a:latin typeface="Maiandra GD"/>
                        <a:ea typeface="Calibri"/>
                        <a:cs typeface="Times New Roman"/>
                      </a:endParaRPr>
                    </a:p>
                  </a:txBody>
                  <a:tcPr marL="62839" marR="62839" marT="0" marB="0">
                    <a:solidFill>
                      <a:srgbClr val="99CCFF"/>
                    </a:solidFill>
                  </a:tcPr>
                </a:tc>
                <a:tc>
                  <a:txBody>
                    <a:bodyPr/>
                    <a:lstStyle/>
                    <a:p>
                      <a:pPr marL="0" marR="0" algn="l">
                        <a:spcBef>
                          <a:spcPts val="0"/>
                        </a:spcBef>
                        <a:spcAft>
                          <a:spcPts val="0"/>
                        </a:spcAft>
                      </a:pPr>
                      <a:r>
                        <a:rPr lang="en-US" sz="1300" dirty="0">
                          <a:effectLst/>
                        </a:rPr>
                        <a:t> </a:t>
                      </a:r>
                      <a:endParaRPr lang="en-US" sz="1100" dirty="0">
                        <a:effectLst/>
                        <a:latin typeface="Maiandra GD"/>
                        <a:ea typeface="Calibri"/>
                        <a:cs typeface="Times New Roman"/>
                      </a:endParaRPr>
                    </a:p>
                  </a:txBody>
                  <a:tcPr marL="62839" marR="62839" marT="0" marB="0">
                    <a:solidFill>
                      <a:srgbClr val="99CCFF"/>
                    </a:solidFill>
                  </a:tcPr>
                </a:tc>
              </a:tr>
              <a:tr h="251357">
                <a:tc>
                  <a:txBody>
                    <a:bodyPr/>
                    <a:lstStyle/>
                    <a:p>
                      <a:pPr marL="0" marR="0" algn="l" rtl="0" eaLnBrk="1" latinLnBrk="0" hangingPunct="1">
                        <a:spcBef>
                          <a:spcPts val="0"/>
                        </a:spcBef>
                        <a:spcAft>
                          <a:spcPts val="0"/>
                        </a:spcAft>
                      </a:pPr>
                      <a:r>
                        <a:rPr kumimoji="0" lang="en-US" sz="1300" b="1" kern="1200" dirty="0" smtClean="0">
                          <a:solidFill>
                            <a:schemeClr val="tx1"/>
                          </a:solidFill>
                          <a:effectLst/>
                          <a:latin typeface="+mn-lt"/>
                          <a:ea typeface="+mn-ea"/>
                          <a:cs typeface="+mn-cs"/>
                        </a:rPr>
                        <a:t>Mayoral Proclamation</a:t>
                      </a:r>
                      <a:endParaRPr kumimoji="0" lang="en-US" sz="1300" b="1" kern="1200" dirty="0">
                        <a:solidFill>
                          <a:schemeClr val="tx1"/>
                        </a:solidFill>
                        <a:effectLst/>
                        <a:latin typeface="+mn-lt"/>
                        <a:ea typeface="+mn-ea"/>
                        <a:cs typeface="+mn-cs"/>
                      </a:endParaRPr>
                    </a:p>
                  </a:txBody>
                  <a:tcPr marL="62839" marR="62839" marT="0" marB="0">
                    <a:solidFill>
                      <a:srgbClr val="66CCFF"/>
                    </a:solidFill>
                  </a:tcPr>
                </a:tc>
                <a:tc>
                  <a:txBody>
                    <a:bodyPr/>
                    <a:lstStyle/>
                    <a:p>
                      <a:pPr marL="0" marR="0" algn="l" rtl="0" eaLnBrk="1" latinLnBrk="0" hangingPunct="1">
                        <a:spcBef>
                          <a:spcPts val="0"/>
                        </a:spcBef>
                        <a:spcAft>
                          <a:spcPts val="0"/>
                        </a:spcAft>
                      </a:pPr>
                      <a:r>
                        <a:rPr kumimoji="0" lang="en-US" sz="1300" kern="1200" dirty="0">
                          <a:solidFill>
                            <a:schemeClr val="dk1"/>
                          </a:solidFill>
                          <a:effectLst/>
                          <a:latin typeface="+mn-lt"/>
                          <a:ea typeface="+mn-ea"/>
                          <a:cs typeface="+mn-cs"/>
                        </a:rPr>
                        <a:t> </a:t>
                      </a:r>
                    </a:p>
                  </a:txBody>
                  <a:tcPr marL="62839" marR="62839" marT="0" marB="0">
                    <a:solidFill>
                      <a:srgbClr val="99CCFF"/>
                    </a:solidFill>
                  </a:tcPr>
                </a:tc>
                <a:tc>
                  <a:txBody>
                    <a:bodyPr/>
                    <a:lstStyle/>
                    <a:p>
                      <a:pPr marL="0" marR="0" algn="l" rtl="0" eaLnBrk="1" latinLnBrk="0" hangingPunct="1">
                        <a:spcBef>
                          <a:spcPts val="0"/>
                        </a:spcBef>
                        <a:spcAft>
                          <a:spcPts val="0"/>
                        </a:spcAft>
                      </a:pPr>
                      <a:r>
                        <a:rPr kumimoji="0" lang="en-US" sz="1300" kern="1200" dirty="0">
                          <a:solidFill>
                            <a:schemeClr val="dk1"/>
                          </a:solidFill>
                          <a:effectLst/>
                          <a:latin typeface="+mn-lt"/>
                          <a:ea typeface="+mn-ea"/>
                          <a:cs typeface="+mn-cs"/>
                        </a:rPr>
                        <a:t> </a:t>
                      </a:r>
                    </a:p>
                  </a:txBody>
                  <a:tcPr marL="62839" marR="62839" marT="0" marB="0">
                    <a:solidFill>
                      <a:srgbClr val="99CCFF"/>
                    </a:solidFill>
                  </a:tcPr>
                </a:tc>
                <a:tc>
                  <a:txBody>
                    <a:bodyPr/>
                    <a:lstStyle/>
                    <a:p>
                      <a:pPr marL="0" marR="0" algn="l" rtl="0" eaLnBrk="1" latinLnBrk="0" hangingPunct="1">
                        <a:spcBef>
                          <a:spcPts val="0"/>
                        </a:spcBef>
                        <a:spcAft>
                          <a:spcPts val="0"/>
                        </a:spcAft>
                      </a:pPr>
                      <a:r>
                        <a:rPr kumimoji="0" lang="en-US" sz="1300" kern="1200" dirty="0">
                          <a:solidFill>
                            <a:schemeClr val="dk1"/>
                          </a:solidFill>
                          <a:effectLst/>
                          <a:latin typeface="+mn-lt"/>
                          <a:ea typeface="+mn-ea"/>
                          <a:cs typeface="+mn-cs"/>
                        </a:rPr>
                        <a:t> </a:t>
                      </a:r>
                    </a:p>
                  </a:txBody>
                  <a:tcPr marL="62839" marR="62839" marT="0" marB="0">
                    <a:solidFill>
                      <a:srgbClr val="99CCFF"/>
                    </a:solidFill>
                  </a:tcPr>
                </a:tc>
                <a:tc>
                  <a:txBody>
                    <a:bodyPr/>
                    <a:lstStyle/>
                    <a:p>
                      <a:pPr marL="0" marR="0" algn="l" rtl="0" eaLnBrk="1" latinLnBrk="0" hangingPunct="1">
                        <a:spcBef>
                          <a:spcPts val="0"/>
                        </a:spcBef>
                        <a:spcAft>
                          <a:spcPts val="0"/>
                        </a:spcAft>
                      </a:pPr>
                      <a:r>
                        <a:rPr kumimoji="0" lang="en-US" sz="1300" kern="1200" dirty="0">
                          <a:solidFill>
                            <a:schemeClr val="dk1"/>
                          </a:solidFill>
                          <a:effectLst/>
                          <a:latin typeface="+mn-lt"/>
                          <a:ea typeface="+mn-ea"/>
                          <a:cs typeface="+mn-cs"/>
                        </a:rPr>
                        <a:t> </a:t>
                      </a:r>
                    </a:p>
                  </a:txBody>
                  <a:tcPr marL="62839" marR="62839" marT="0" marB="0">
                    <a:solidFill>
                      <a:srgbClr val="99CCFF"/>
                    </a:solidFill>
                  </a:tcPr>
                </a:tc>
              </a:tr>
              <a:tr h="251357">
                <a:tc>
                  <a:txBody>
                    <a:bodyPr/>
                    <a:lstStyle/>
                    <a:p>
                      <a:pPr marL="0" marR="0" algn="l" rtl="0" eaLnBrk="1" latinLnBrk="0" hangingPunct="1">
                        <a:spcBef>
                          <a:spcPts val="0"/>
                        </a:spcBef>
                        <a:spcAft>
                          <a:spcPts val="0"/>
                        </a:spcAft>
                      </a:pPr>
                      <a:r>
                        <a:rPr kumimoji="0" lang="en-US" sz="1300" b="1" kern="1200" dirty="0" smtClean="0">
                          <a:solidFill>
                            <a:schemeClr val="tx1"/>
                          </a:solidFill>
                          <a:effectLst/>
                          <a:latin typeface="+mn-lt"/>
                          <a:ea typeface="+mn-ea"/>
                          <a:cs typeface="+mn-cs"/>
                        </a:rPr>
                        <a:t>OP/ED Press Release</a:t>
                      </a:r>
                    </a:p>
                  </a:txBody>
                  <a:tcPr marL="62839" marR="62839" marT="0" marB="0">
                    <a:solidFill>
                      <a:srgbClr val="66CCFF"/>
                    </a:solidFill>
                  </a:tcPr>
                </a:tc>
                <a:tc>
                  <a:txBody>
                    <a:bodyPr/>
                    <a:lstStyle/>
                    <a:p>
                      <a:pPr marL="0" marR="0" algn="l" rtl="0" eaLnBrk="1" latinLnBrk="0" hangingPunct="1">
                        <a:spcBef>
                          <a:spcPts val="0"/>
                        </a:spcBef>
                        <a:spcAft>
                          <a:spcPts val="0"/>
                        </a:spcAft>
                      </a:pPr>
                      <a:r>
                        <a:rPr kumimoji="0" lang="en-US" sz="1300" kern="1200" dirty="0">
                          <a:solidFill>
                            <a:schemeClr val="dk1"/>
                          </a:solidFill>
                          <a:effectLst/>
                          <a:latin typeface="+mn-lt"/>
                          <a:ea typeface="+mn-ea"/>
                          <a:cs typeface="+mn-cs"/>
                        </a:rPr>
                        <a:t> </a:t>
                      </a:r>
                    </a:p>
                  </a:txBody>
                  <a:tcPr marL="62839" marR="62839" marT="0" marB="0">
                    <a:solidFill>
                      <a:srgbClr val="99CCFF"/>
                    </a:solidFill>
                  </a:tcPr>
                </a:tc>
                <a:tc>
                  <a:txBody>
                    <a:bodyPr/>
                    <a:lstStyle/>
                    <a:p>
                      <a:pPr marL="0" marR="0" algn="l" rtl="0" eaLnBrk="1" latinLnBrk="0" hangingPunct="1">
                        <a:spcBef>
                          <a:spcPts val="0"/>
                        </a:spcBef>
                        <a:spcAft>
                          <a:spcPts val="0"/>
                        </a:spcAft>
                      </a:pPr>
                      <a:r>
                        <a:rPr kumimoji="0" lang="en-US" sz="1300" kern="1200" dirty="0">
                          <a:solidFill>
                            <a:schemeClr val="dk1"/>
                          </a:solidFill>
                          <a:effectLst/>
                          <a:latin typeface="+mn-lt"/>
                          <a:ea typeface="+mn-ea"/>
                          <a:cs typeface="+mn-cs"/>
                        </a:rPr>
                        <a:t> </a:t>
                      </a:r>
                    </a:p>
                  </a:txBody>
                  <a:tcPr marL="62839" marR="62839" marT="0" marB="0">
                    <a:solidFill>
                      <a:srgbClr val="99CCFF"/>
                    </a:solidFill>
                  </a:tcPr>
                </a:tc>
                <a:tc>
                  <a:txBody>
                    <a:bodyPr/>
                    <a:lstStyle/>
                    <a:p>
                      <a:pPr marL="0" marR="0" algn="l" rtl="0" eaLnBrk="1" latinLnBrk="0" hangingPunct="1">
                        <a:spcBef>
                          <a:spcPts val="0"/>
                        </a:spcBef>
                        <a:spcAft>
                          <a:spcPts val="0"/>
                        </a:spcAft>
                      </a:pPr>
                      <a:r>
                        <a:rPr kumimoji="0" lang="en-US" sz="1300" kern="1200" dirty="0">
                          <a:solidFill>
                            <a:schemeClr val="dk1"/>
                          </a:solidFill>
                          <a:effectLst/>
                          <a:latin typeface="+mn-lt"/>
                          <a:ea typeface="+mn-ea"/>
                          <a:cs typeface="+mn-cs"/>
                        </a:rPr>
                        <a:t> </a:t>
                      </a:r>
                    </a:p>
                  </a:txBody>
                  <a:tcPr marL="62839" marR="62839" marT="0" marB="0">
                    <a:solidFill>
                      <a:srgbClr val="99CCFF"/>
                    </a:solidFill>
                  </a:tcPr>
                </a:tc>
                <a:tc>
                  <a:txBody>
                    <a:bodyPr/>
                    <a:lstStyle/>
                    <a:p>
                      <a:pPr marL="0" marR="0" algn="l" rtl="0" eaLnBrk="1" latinLnBrk="0" hangingPunct="1">
                        <a:spcBef>
                          <a:spcPts val="0"/>
                        </a:spcBef>
                        <a:spcAft>
                          <a:spcPts val="0"/>
                        </a:spcAft>
                      </a:pPr>
                      <a:r>
                        <a:rPr kumimoji="0" lang="en-US" sz="1300" kern="1200">
                          <a:solidFill>
                            <a:schemeClr val="dk1"/>
                          </a:solidFill>
                          <a:effectLst/>
                          <a:latin typeface="+mn-lt"/>
                          <a:ea typeface="+mn-ea"/>
                          <a:cs typeface="+mn-cs"/>
                        </a:rPr>
                        <a:t> </a:t>
                      </a:r>
                    </a:p>
                  </a:txBody>
                  <a:tcPr marL="62839" marR="62839" marT="0" marB="0">
                    <a:solidFill>
                      <a:srgbClr val="99CCFF"/>
                    </a:solidFill>
                  </a:tcPr>
                </a:tc>
              </a:tr>
              <a:tr h="251357">
                <a:tc>
                  <a:txBody>
                    <a:bodyPr/>
                    <a:lstStyle/>
                    <a:p>
                      <a:pPr marL="0" marR="0" algn="l">
                        <a:spcBef>
                          <a:spcPts val="0"/>
                        </a:spcBef>
                        <a:spcAft>
                          <a:spcPts val="0"/>
                        </a:spcAft>
                      </a:pPr>
                      <a:r>
                        <a:rPr lang="en-US" sz="1300" dirty="0">
                          <a:solidFill>
                            <a:schemeClr val="tx1"/>
                          </a:solidFill>
                          <a:effectLst/>
                        </a:rPr>
                        <a:t>Distribute </a:t>
                      </a:r>
                      <a:r>
                        <a:rPr lang="en-US" sz="1300" dirty="0" smtClean="0">
                          <a:solidFill>
                            <a:schemeClr val="tx1"/>
                          </a:solidFill>
                          <a:effectLst/>
                        </a:rPr>
                        <a:t>Responsible</a:t>
                      </a:r>
                      <a:r>
                        <a:rPr lang="en-US" sz="1300" baseline="0" dirty="0" smtClean="0">
                          <a:solidFill>
                            <a:schemeClr val="tx1"/>
                          </a:solidFill>
                          <a:effectLst/>
                        </a:rPr>
                        <a:t> Gambling Buttons</a:t>
                      </a:r>
                      <a:endParaRPr lang="en-US" sz="1100" dirty="0">
                        <a:solidFill>
                          <a:schemeClr val="tx1"/>
                        </a:solidFill>
                        <a:effectLst/>
                        <a:latin typeface="Maiandra GD"/>
                        <a:ea typeface="Calibri"/>
                        <a:cs typeface="Times New Roman"/>
                      </a:endParaRPr>
                    </a:p>
                  </a:txBody>
                  <a:tcPr marL="62839" marR="62839" marT="0" marB="0">
                    <a:solidFill>
                      <a:srgbClr val="66CCFF"/>
                    </a:solidFill>
                  </a:tcPr>
                </a:tc>
                <a:tc>
                  <a:txBody>
                    <a:bodyPr/>
                    <a:lstStyle/>
                    <a:p>
                      <a:pPr marL="0" marR="0" algn="l" rtl="0" eaLnBrk="1" latinLnBrk="0" hangingPunct="1">
                        <a:spcBef>
                          <a:spcPts val="0"/>
                        </a:spcBef>
                        <a:spcAft>
                          <a:spcPts val="0"/>
                        </a:spcAft>
                      </a:pPr>
                      <a:r>
                        <a:rPr kumimoji="0" lang="en-US" sz="1300" kern="1200" dirty="0">
                          <a:solidFill>
                            <a:schemeClr val="dk1"/>
                          </a:solidFill>
                          <a:effectLst/>
                          <a:latin typeface="+mn-lt"/>
                          <a:ea typeface="+mn-ea"/>
                          <a:cs typeface="+mn-cs"/>
                        </a:rPr>
                        <a:t> </a:t>
                      </a:r>
                    </a:p>
                  </a:txBody>
                  <a:tcPr marL="62839" marR="62839" marT="0" marB="0">
                    <a:solidFill>
                      <a:srgbClr val="99CCFF"/>
                    </a:solidFill>
                  </a:tcPr>
                </a:tc>
                <a:tc>
                  <a:txBody>
                    <a:bodyPr/>
                    <a:lstStyle/>
                    <a:p>
                      <a:pPr marL="0" marR="0" algn="l" rtl="0" eaLnBrk="1" latinLnBrk="0" hangingPunct="1">
                        <a:spcBef>
                          <a:spcPts val="0"/>
                        </a:spcBef>
                        <a:spcAft>
                          <a:spcPts val="0"/>
                        </a:spcAft>
                      </a:pPr>
                      <a:r>
                        <a:rPr kumimoji="0" lang="en-US" sz="1300" kern="1200" dirty="0">
                          <a:solidFill>
                            <a:schemeClr val="dk1"/>
                          </a:solidFill>
                          <a:effectLst/>
                          <a:latin typeface="+mn-lt"/>
                          <a:ea typeface="+mn-ea"/>
                          <a:cs typeface="+mn-cs"/>
                        </a:rPr>
                        <a:t> </a:t>
                      </a:r>
                    </a:p>
                  </a:txBody>
                  <a:tcPr marL="62839" marR="62839" marT="0" marB="0">
                    <a:solidFill>
                      <a:srgbClr val="99CCFF"/>
                    </a:solidFill>
                  </a:tcPr>
                </a:tc>
                <a:tc>
                  <a:txBody>
                    <a:bodyPr/>
                    <a:lstStyle/>
                    <a:p>
                      <a:pPr marL="0" marR="0" algn="l" rtl="0" eaLnBrk="1" latinLnBrk="0" hangingPunct="1">
                        <a:spcBef>
                          <a:spcPts val="0"/>
                        </a:spcBef>
                        <a:spcAft>
                          <a:spcPts val="0"/>
                        </a:spcAft>
                      </a:pPr>
                      <a:r>
                        <a:rPr kumimoji="0" lang="en-US" sz="1300" kern="1200" dirty="0">
                          <a:solidFill>
                            <a:schemeClr val="dk1"/>
                          </a:solidFill>
                          <a:effectLst/>
                          <a:latin typeface="+mn-lt"/>
                          <a:ea typeface="+mn-ea"/>
                          <a:cs typeface="+mn-cs"/>
                        </a:rPr>
                        <a:t> </a:t>
                      </a:r>
                    </a:p>
                  </a:txBody>
                  <a:tcPr marL="62839" marR="62839" marT="0" marB="0">
                    <a:solidFill>
                      <a:srgbClr val="99CCFF"/>
                    </a:solidFill>
                  </a:tcPr>
                </a:tc>
                <a:tc>
                  <a:txBody>
                    <a:bodyPr/>
                    <a:lstStyle/>
                    <a:p>
                      <a:pPr marL="0" marR="0" algn="l" rtl="0" eaLnBrk="1" latinLnBrk="0" hangingPunct="1">
                        <a:spcBef>
                          <a:spcPts val="0"/>
                        </a:spcBef>
                        <a:spcAft>
                          <a:spcPts val="0"/>
                        </a:spcAft>
                      </a:pPr>
                      <a:r>
                        <a:rPr kumimoji="0" lang="en-US" sz="1300" kern="1200" dirty="0">
                          <a:solidFill>
                            <a:schemeClr val="dk1"/>
                          </a:solidFill>
                          <a:effectLst/>
                          <a:latin typeface="+mn-lt"/>
                          <a:ea typeface="+mn-ea"/>
                          <a:cs typeface="+mn-cs"/>
                        </a:rPr>
                        <a:t> </a:t>
                      </a:r>
                    </a:p>
                  </a:txBody>
                  <a:tcPr marL="62839" marR="62839" marT="0" marB="0">
                    <a:solidFill>
                      <a:srgbClr val="99CCFF"/>
                    </a:solidFill>
                  </a:tcPr>
                </a:tc>
              </a:tr>
              <a:tr h="586499">
                <a:tc>
                  <a:txBody>
                    <a:bodyPr/>
                    <a:lstStyle/>
                    <a:p>
                      <a:pPr marL="0" marR="0" algn="l">
                        <a:spcBef>
                          <a:spcPts val="0"/>
                        </a:spcBef>
                        <a:spcAft>
                          <a:spcPts val="0"/>
                        </a:spcAft>
                      </a:pPr>
                      <a:r>
                        <a:rPr lang="en-US" sz="1300" dirty="0" smtClean="0">
                          <a:solidFill>
                            <a:schemeClr val="tx1"/>
                          </a:solidFill>
                          <a:effectLst/>
                        </a:rPr>
                        <a:t>Poster Distribution</a:t>
                      </a:r>
                      <a:r>
                        <a:rPr lang="en-US" sz="1300" baseline="0" dirty="0" smtClean="0">
                          <a:solidFill>
                            <a:schemeClr val="tx1"/>
                          </a:solidFill>
                          <a:effectLst/>
                        </a:rPr>
                        <a:t> and Display</a:t>
                      </a:r>
                      <a:endParaRPr lang="en-US" sz="1100" dirty="0">
                        <a:solidFill>
                          <a:schemeClr val="tx1"/>
                        </a:solidFill>
                        <a:effectLst/>
                        <a:latin typeface="Maiandra GD"/>
                        <a:ea typeface="Calibri"/>
                        <a:cs typeface="Times New Roman"/>
                      </a:endParaRPr>
                    </a:p>
                  </a:txBody>
                  <a:tcPr marL="62839" marR="62839" marT="0" marB="0">
                    <a:solidFill>
                      <a:srgbClr val="66CCFF"/>
                    </a:solidFill>
                  </a:tcPr>
                </a:tc>
                <a:tc>
                  <a:txBody>
                    <a:bodyPr/>
                    <a:lstStyle/>
                    <a:p>
                      <a:pPr marL="0" marR="0" algn="l" rtl="0" eaLnBrk="1" latinLnBrk="0" hangingPunct="1">
                        <a:spcBef>
                          <a:spcPts val="0"/>
                        </a:spcBef>
                        <a:spcAft>
                          <a:spcPts val="0"/>
                        </a:spcAft>
                      </a:pPr>
                      <a:r>
                        <a:rPr kumimoji="0" lang="en-US" sz="1300" kern="1200" dirty="0">
                          <a:solidFill>
                            <a:schemeClr val="dk1"/>
                          </a:solidFill>
                          <a:effectLst/>
                          <a:latin typeface="+mn-lt"/>
                          <a:ea typeface="+mn-ea"/>
                          <a:cs typeface="+mn-cs"/>
                        </a:rPr>
                        <a:t> </a:t>
                      </a:r>
                    </a:p>
                  </a:txBody>
                  <a:tcPr marL="62839" marR="62839" marT="0" marB="0">
                    <a:solidFill>
                      <a:srgbClr val="99CCFF"/>
                    </a:solidFill>
                  </a:tcPr>
                </a:tc>
                <a:tc>
                  <a:txBody>
                    <a:bodyPr/>
                    <a:lstStyle/>
                    <a:p>
                      <a:pPr marL="0" marR="0" algn="l" rtl="0" eaLnBrk="1" latinLnBrk="0" hangingPunct="1">
                        <a:spcBef>
                          <a:spcPts val="0"/>
                        </a:spcBef>
                        <a:spcAft>
                          <a:spcPts val="0"/>
                        </a:spcAft>
                      </a:pPr>
                      <a:r>
                        <a:rPr kumimoji="0" lang="en-US" sz="1300" kern="1200" dirty="0">
                          <a:solidFill>
                            <a:schemeClr val="dk1"/>
                          </a:solidFill>
                          <a:effectLst/>
                          <a:latin typeface="+mn-lt"/>
                          <a:ea typeface="+mn-ea"/>
                          <a:cs typeface="+mn-cs"/>
                        </a:rPr>
                        <a:t> </a:t>
                      </a:r>
                    </a:p>
                  </a:txBody>
                  <a:tcPr marL="62839" marR="62839" marT="0" marB="0">
                    <a:solidFill>
                      <a:srgbClr val="99CCFF"/>
                    </a:solidFill>
                  </a:tcPr>
                </a:tc>
                <a:tc>
                  <a:txBody>
                    <a:bodyPr/>
                    <a:lstStyle/>
                    <a:p>
                      <a:pPr marL="0" marR="0" algn="l" rtl="0" eaLnBrk="1" latinLnBrk="0" hangingPunct="1">
                        <a:spcBef>
                          <a:spcPts val="0"/>
                        </a:spcBef>
                        <a:spcAft>
                          <a:spcPts val="0"/>
                        </a:spcAft>
                      </a:pPr>
                      <a:r>
                        <a:rPr kumimoji="0" lang="en-US" sz="1300" kern="1200" dirty="0">
                          <a:solidFill>
                            <a:schemeClr val="dk1"/>
                          </a:solidFill>
                          <a:effectLst/>
                          <a:latin typeface="+mn-lt"/>
                          <a:ea typeface="+mn-ea"/>
                          <a:cs typeface="+mn-cs"/>
                        </a:rPr>
                        <a:t> </a:t>
                      </a:r>
                    </a:p>
                  </a:txBody>
                  <a:tcPr marL="62839" marR="62839" marT="0" marB="0">
                    <a:solidFill>
                      <a:srgbClr val="99CCFF"/>
                    </a:solidFill>
                  </a:tcPr>
                </a:tc>
                <a:tc>
                  <a:txBody>
                    <a:bodyPr/>
                    <a:lstStyle/>
                    <a:p>
                      <a:pPr marL="0" marR="0" algn="l" rtl="0" eaLnBrk="1" latinLnBrk="0" hangingPunct="1">
                        <a:spcBef>
                          <a:spcPts val="0"/>
                        </a:spcBef>
                        <a:spcAft>
                          <a:spcPts val="0"/>
                        </a:spcAft>
                      </a:pPr>
                      <a:r>
                        <a:rPr kumimoji="0" lang="en-US" sz="1300" kern="1200" dirty="0">
                          <a:solidFill>
                            <a:schemeClr val="dk1"/>
                          </a:solidFill>
                          <a:effectLst/>
                          <a:latin typeface="+mn-lt"/>
                          <a:ea typeface="+mn-ea"/>
                          <a:cs typeface="+mn-cs"/>
                        </a:rPr>
                        <a:t> </a:t>
                      </a:r>
                    </a:p>
                  </a:txBody>
                  <a:tcPr marL="62839" marR="62839" marT="0" marB="0">
                    <a:solidFill>
                      <a:srgbClr val="99CCFF"/>
                    </a:solidFill>
                  </a:tcPr>
                </a:tc>
              </a:tr>
              <a:tr h="586499">
                <a:tc>
                  <a:txBody>
                    <a:bodyPr/>
                    <a:lstStyle/>
                    <a:p>
                      <a:pPr marL="0" marR="0" algn="l">
                        <a:spcBef>
                          <a:spcPts val="0"/>
                        </a:spcBef>
                        <a:spcAft>
                          <a:spcPts val="0"/>
                        </a:spcAft>
                      </a:pPr>
                      <a:r>
                        <a:rPr lang="en-US" sz="1300" dirty="0">
                          <a:solidFill>
                            <a:schemeClr val="tx1"/>
                          </a:solidFill>
                          <a:effectLst/>
                        </a:rPr>
                        <a:t>Art </a:t>
                      </a:r>
                      <a:r>
                        <a:rPr lang="en-US" sz="1300" dirty="0" smtClean="0">
                          <a:solidFill>
                            <a:schemeClr val="tx1"/>
                          </a:solidFill>
                          <a:effectLst/>
                        </a:rPr>
                        <a:t>contest</a:t>
                      </a:r>
                    </a:p>
                    <a:p>
                      <a:pPr marL="0" marR="0" algn="l">
                        <a:spcBef>
                          <a:spcPts val="0"/>
                        </a:spcBef>
                        <a:spcAft>
                          <a:spcPts val="0"/>
                        </a:spcAft>
                      </a:pPr>
                      <a:endParaRPr lang="en-US" sz="1100" dirty="0">
                        <a:solidFill>
                          <a:schemeClr val="tx1"/>
                        </a:solidFill>
                        <a:effectLst/>
                        <a:latin typeface="Maiandra GD"/>
                        <a:ea typeface="Calibri"/>
                        <a:cs typeface="Times New Roman"/>
                      </a:endParaRPr>
                    </a:p>
                  </a:txBody>
                  <a:tcPr marL="62839" marR="62839" marT="0" marB="0">
                    <a:solidFill>
                      <a:srgbClr val="66CCFF"/>
                    </a:solidFill>
                  </a:tcPr>
                </a:tc>
                <a:tc>
                  <a:txBody>
                    <a:bodyPr/>
                    <a:lstStyle/>
                    <a:p>
                      <a:pPr marL="0" marR="0" algn="l" rtl="0" eaLnBrk="1" latinLnBrk="0" hangingPunct="1">
                        <a:spcBef>
                          <a:spcPts val="0"/>
                        </a:spcBef>
                        <a:spcAft>
                          <a:spcPts val="0"/>
                        </a:spcAft>
                      </a:pPr>
                      <a:r>
                        <a:rPr kumimoji="0" lang="en-US" sz="1300" kern="1200">
                          <a:solidFill>
                            <a:schemeClr val="dk1"/>
                          </a:solidFill>
                          <a:effectLst/>
                          <a:latin typeface="+mn-lt"/>
                          <a:ea typeface="+mn-ea"/>
                          <a:cs typeface="+mn-cs"/>
                        </a:rPr>
                        <a:t> </a:t>
                      </a:r>
                    </a:p>
                  </a:txBody>
                  <a:tcPr marL="62839" marR="62839" marT="0" marB="0">
                    <a:solidFill>
                      <a:srgbClr val="99CCFF"/>
                    </a:solidFill>
                  </a:tcPr>
                </a:tc>
                <a:tc>
                  <a:txBody>
                    <a:bodyPr/>
                    <a:lstStyle/>
                    <a:p>
                      <a:pPr marL="0" marR="0" algn="l" rtl="0" eaLnBrk="1" latinLnBrk="0" hangingPunct="1">
                        <a:spcBef>
                          <a:spcPts val="0"/>
                        </a:spcBef>
                        <a:spcAft>
                          <a:spcPts val="0"/>
                        </a:spcAft>
                      </a:pPr>
                      <a:r>
                        <a:rPr kumimoji="0" lang="en-US" sz="1300" kern="1200" dirty="0">
                          <a:solidFill>
                            <a:schemeClr val="dk1"/>
                          </a:solidFill>
                          <a:effectLst/>
                          <a:latin typeface="+mn-lt"/>
                          <a:ea typeface="+mn-ea"/>
                          <a:cs typeface="+mn-cs"/>
                        </a:rPr>
                        <a:t> </a:t>
                      </a:r>
                    </a:p>
                  </a:txBody>
                  <a:tcPr marL="62839" marR="62839" marT="0" marB="0">
                    <a:solidFill>
                      <a:srgbClr val="99CCFF"/>
                    </a:solidFill>
                  </a:tcPr>
                </a:tc>
                <a:tc>
                  <a:txBody>
                    <a:bodyPr/>
                    <a:lstStyle/>
                    <a:p>
                      <a:pPr marL="0" marR="0" algn="l" rtl="0" eaLnBrk="1" latinLnBrk="0" hangingPunct="1">
                        <a:spcBef>
                          <a:spcPts val="0"/>
                        </a:spcBef>
                        <a:spcAft>
                          <a:spcPts val="0"/>
                        </a:spcAft>
                      </a:pPr>
                      <a:r>
                        <a:rPr kumimoji="0" lang="en-US" sz="1300" kern="1200" dirty="0">
                          <a:solidFill>
                            <a:schemeClr val="dk1"/>
                          </a:solidFill>
                          <a:effectLst/>
                          <a:latin typeface="+mn-lt"/>
                          <a:ea typeface="+mn-ea"/>
                          <a:cs typeface="+mn-cs"/>
                        </a:rPr>
                        <a:t> </a:t>
                      </a:r>
                    </a:p>
                  </a:txBody>
                  <a:tcPr marL="62839" marR="62839" marT="0" marB="0">
                    <a:solidFill>
                      <a:srgbClr val="99CCFF"/>
                    </a:solidFill>
                  </a:tcPr>
                </a:tc>
                <a:tc>
                  <a:txBody>
                    <a:bodyPr/>
                    <a:lstStyle/>
                    <a:p>
                      <a:pPr marL="0" marR="0" algn="l" rtl="0" eaLnBrk="1" latinLnBrk="0" hangingPunct="1">
                        <a:spcBef>
                          <a:spcPts val="0"/>
                        </a:spcBef>
                        <a:spcAft>
                          <a:spcPts val="0"/>
                        </a:spcAft>
                      </a:pPr>
                      <a:r>
                        <a:rPr kumimoji="0" lang="en-US" sz="1300" kern="1200" dirty="0">
                          <a:solidFill>
                            <a:schemeClr val="dk1"/>
                          </a:solidFill>
                          <a:effectLst/>
                          <a:latin typeface="+mn-lt"/>
                          <a:ea typeface="+mn-ea"/>
                          <a:cs typeface="+mn-cs"/>
                        </a:rPr>
                        <a:t> </a:t>
                      </a:r>
                    </a:p>
                  </a:txBody>
                  <a:tcPr marL="62839" marR="62839" marT="0" marB="0">
                    <a:solidFill>
                      <a:srgbClr val="99CCFF"/>
                    </a:solidFill>
                  </a:tcPr>
                </a:tc>
              </a:tr>
              <a:tr h="251357">
                <a:tc>
                  <a:txBody>
                    <a:bodyPr/>
                    <a:lstStyle/>
                    <a:p>
                      <a:pPr marL="0" marR="0" algn="l">
                        <a:spcBef>
                          <a:spcPts val="0"/>
                        </a:spcBef>
                        <a:spcAft>
                          <a:spcPts val="0"/>
                        </a:spcAft>
                      </a:pPr>
                      <a:r>
                        <a:rPr lang="en-US" sz="1300" dirty="0">
                          <a:solidFill>
                            <a:schemeClr val="tx1"/>
                          </a:solidFill>
                          <a:effectLst/>
                        </a:rPr>
                        <a:t> </a:t>
                      </a:r>
                      <a:endParaRPr lang="en-US" sz="1100" dirty="0">
                        <a:solidFill>
                          <a:schemeClr val="tx1"/>
                        </a:solidFill>
                        <a:effectLst/>
                        <a:latin typeface="Maiandra GD"/>
                        <a:ea typeface="Calibri"/>
                        <a:cs typeface="Times New Roman"/>
                      </a:endParaRPr>
                    </a:p>
                  </a:txBody>
                  <a:tcPr marL="62839" marR="62839" marT="0" marB="0">
                    <a:solidFill>
                      <a:srgbClr val="66CCFF"/>
                    </a:solidFill>
                  </a:tcPr>
                </a:tc>
                <a:tc>
                  <a:txBody>
                    <a:bodyPr/>
                    <a:lstStyle/>
                    <a:p>
                      <a:pPr marL="0" marR="0" algn="l" rtl="0" eaLnBrk="1" latinLnBrk="0" hangingPunct="1">
                        <a:spcBef>
                          <a:spcPts val="0"/>
                        </a:spcBef>
                        <a:spcAft>
                          <a:spcPts val="0"/>
                        </a:spcAft>
                      </a:pPr>
                      <a:r>
                        <a:rPr kumimoji="0" lang="en-US" sz="1300" kern="1200">
                          <a:solidFill>
                            <a:schemeClr val="dk1"/>
                          </a:solidFill>
                          <a:effectLst/>
                          <a:latin typeface="+mn-lt"/>
                          <a:ea typeface="+mn-ea"/>
                          <a:cs typeface="+mn-cs"/>
                        </a:rPr>
                        <a:t> </a:t>
                      </a:r>
                    </a:p>
                  </a:txBody>
                  <a:tcPr marL="62839" marR="62839" marT="0" marB="0">
                    <a:solidFill>
                      <a:srgbClr val="99CCFF"/>
                    </a:solidFill>
                  </a:tcPr>
                </a:tc>
                <a:tc>
                  <a:txBody>
                    <a:bodyPr/>
                    <a:lstStyle/>
                    <a:p>
                      <a:pPr marL="0" marR="0" algn="l" rtl="0" eaLnBrk="1" latinLnBrk="0" hangingPunct="1">
                        <a:spcBef>
                          <a:spcPts val="0"/>
                        </a:spcBef>
                        <a:spcAft>
                          <a:spcPts val="0"/>
                        </a:spcAft>
                      </a:pPr>
                      <a:r>
                        <a:rPr kumimoji="0" lang="en-US" sz="1300" kern="1200">
                          <a:solidFill>
                            <a:schemeClr val="dk1"/>
                          </a:solidFill>
                          <a:effectLst/>
                          <a:latin typeface="+mn-lt"/>
                          <a:ea typeface="+mn-ea"/>
                          <a:cs typeface="+mn-cs"/>
                        </a:rPr>
                        <a:t> </a:t>
                      </a:r>
                    </a:p>
                  </a:txBody>
                  <a:tcPr marL="62839" marR="62839" marT="0" marB="0">
                    <a:solidFill>
                      <a:srgbClr val="99CCFF"/>
                    </a:solidFill>
                  </a:tcPr>
                </a:tc>
                <a:tc>
                  <a:txBody>
                    <a:bodyPr/>
                    <a:lstStyle/>
                    <a:p>
                      <a:pPr marL="0" marR="0" algn="l" rtl="0" eaLnBrk="1" latinLnBrk="0" hangingPunct="1">
                        <a:spcBef>
                          <a:spcPts val="0"/>
                        </a:spcBef>
                        <a:spcAft>
                          <a:spcPts val="0"/>
                        </a:spcAft>
                      </a:pPr>
                      <a:r>
                        <a:rPr kumimoji="0" lang="en-US" sz="1300" kern="1200" dirty="0">
                          <a:solidFill>
                            <a:schemeClr val="dk1"/>
                          </a:solidFill>
                          <a:effectLst/>
                          <a:latin typeface="+mn-lt"/>
                          <a:ea typeface="+mn-ea"/>
                          <a:cs typeface="+mn-cs"/>
                        </a:rPr>
                        <a:t> </a:t>
                      </a:r>
                    </a:p>
                  </a:txBody>
                  <a:tcPr marL="62839" marR="62839" marT="0" marB="0">
                    <a:solidFill>
                      <a:srgbClr val="99CCFF"/>
                    </a:solidFill>
                  </a:tcPr>
                </a:tc>
                <a:tc>
                  <a:txBody>
                    <a:bodyPr/>
                    <a:lstStyle/>
                    <a:p>
                      <a:pPr marL="0" marR="0" algn="l" rtl="0" eaLnBrk="1" latinLnBrk="0" hangingPunct="1">
                        <a:spcBef>
                          <a:spcPts val="0"/>
                        </a:spcBef>
                        <a:spcAft>
                          <a:spcPts val="0"/>
                        </a:spcAft>
                      </a:pPr>
                      <a:r>
                        <a:rPr kumimoji="0" lang="en-US" sz="1300" kern="1200" dirty="0">
                          <a:solidFill>
                            <a:schemeClr val="dk1"/>
                          </a:solidFill>
                          <a:effectLst/>
                          <a:latin typeface="+mn-lt"/>
                          <a:ea typeface="+mn-ea"/>
                          <a:cs typeface="+mn-cs"/>
                        </a:rPr>
                        <a:t> </a:t>
                      </a:r>
                    </a:p>
                  </a:txBody>
                  <a:tcPr marL="62839" marR="62839" marT="0" marB="0">
                    <a:solidFill>
                      <a:srgbClr val="99CCFF"/>
                    </a:solidFill>
                  </a:tcPr>
                </a:tc>
              </a:tr>
              <a:tr h="251357">
                <a:tc>
                  <a:txBody>
                    <a:bodyPr/>
                    <a:lstStyle/>
                    <a:p>
                      <a:pPr marL="0" marR="0" algn="l">
                        <a:spcBef>
                          <a:spcPts val="0"/>
                        </a:spcBef>
                        <a:spcAft>
                          <a:spcPts val="0"/>
                        </a:spcAft>
                      </a:pPr>
                      <a:r>
                        <a:rPr lang="en-US" sz="1300" dirty="0">
                          <a:solidFill>
                            <a:schemeClr val="tx1"/>
                          </a:solidFill>
                          <a:effectLst/>
                        </a:rPr>
                        <a:t> </a:t>
                      </a:r>
                      <a:endParaRPr lang="en-US" sz="1100" dirty="0">
                        <a:solidFill>
                          <a:schemeClr val="tx1"/>
                        </a:solidFill>
                        <a:effectLst/>
                        <a:latin typeface="Maiandra GD"/>
                        <a:ea typeface="Calibri"/>
                        <a:cs typeface="Times New Roman"/>
                      </a:endParaRPr>
                    </a:p>
                  </a:txBody>
                  <a:tcPr marL="62839" marR="62839" marT="0" marB="0">
                    <a:solidFill>
                      <a:srgbClr val="66CCFF"/>
                    </a:solidFill>
                  </a:tcPr>
                </a:tc>
                <a:tc>
                  <a:txBody>
                    <a:bodyPr/>
                    <a:lstStyle/>
                    <a:p>
                      <a:pPr marL="0" marR="0" algn="l" rtl="0" eaLnBrk="1" latinLnBrk="0" hangingPunct="1">
                        <a:spcBef>
                          <a:spcPts val="0"/>
                        </a:spcBef>
                        <a:spcAft>
                          <a:spcPts val="0"/>
                        </a:spcAft>
                      </a:pPr>
                      <a:r>
                        <a:rPr kumimoji="0" lang="en-US" sz="1300" kern="1200">
                          <a:solidFill>
                            <a:schemeClr val="dk1"/>
                          </a:solidFill>
                          <a:effectLst/>
                          <a:latin typeface="+mn-lt"/>
                          <a:ea typeface="+mn-ea"/>
                          <a:cs typeface="+mn-cs"/>
                        </a:rPr>
                        <a:t> </a:t>
                      </a:r>
                    </a:p>
                  </a:txBody>
                  <a:tcPr marL="62839" marR="62839" marT="0" marB="0">
                    <a:solidFill>
                      <a:srgbClr val="99CCFF"/>
                    </a:solidFill>
                  </a:tcPr>
                </a:tc>
                <a:tc>
                  <a:txBody>
                    <a:bodyPr/>
                    <a:lstStyle/>
                    <a:p>
                      <a:pPr marL="0" marR="0" algn="l" rtl="0" eaLnBrk="1" latinLnBrk="0" hangingPunct="1">
                        <a:spcBef>
                          <a:spcPts val="0"/>
                        </a:spcBef>
                        <a:spcAft>
                          <a:spcPts val="0"/>
                        </a:spcAft>
                      </a:pPr>
                      <a:r>
                        <a:rPr kumimoji="0" lang="en-US" sz="1300" kern="1200">
                          <a:solidFill>
                            <a:schemeClr val="dk1"/>
                          </a:solidFill>
                          <a:effectLst/>
                          <a:latin typeface="+mn-lt"/>
                          <a:ea typeface="+mn-ea"/>
                          <a:cs typeface="+mn-cs"/>
                        </a:rPr>
                        <a:t> </a:t>
                      </a:r>
                    </a:p>
                  </a:txBody>
                  <a:tcPr marL="62839" marR="62839" marT="0" marB="0">
                    <a:solidFill>
                      <a:srgbClr val="99CCFF"/>
                    </a:solidFill>
                  </a:tcPr>
                </a:tc>
                <a:tc>
                  <a:txBody>
                    <a:bodyPr/>
                    <a:lstStyle/>
                    <a:p>
                      <a:pPr marL="0" marR="0" algn="l" rtl="0" eaLnBrk="1" latinLnBrk="0" hangingPunct="1">
                        <a:spcBef>
                          <a:spcPts val="0"/>
                        </a:spcBef>
                        <a:spcAft>
                          <a:spcPts val="0"/>
                        </a:spcAft>
                      </a:pPr>
                      <a:r>
                        <a:rPr kumimoji="0" lang="en-US" sz="1300" kern="1200" dirty="0">
                          <a:solidFill>
                            <a:schemeClr val="dk1"/>
                          </a:solidFill>
                          <a:effectLst/>
                          <a:latin typeface="+mn-lt"/>
                          <a:ea typeface="+mn-ea"/>
                          <a:cs typeface="+mn-cs"/>
                        </a:rPr>
                        <a:t> </a:t>
                      </a:r>
                    </a:p>
                  </a:txBody>
                  <a:tcPr marL="62839" marR="62839" marT="0" marB="0">
                    <a:solidFill>
                      <a:srgbClr val="99CCFF"/>
                    </a:solidFill>
                  </a:tcPr>
                </a:tc>
                <a:tc>
                  <a:txBody>
                    <a:bodyPr/>
                    <a:lstStyle/>
                    <a:p>
                      <a:pPr marL="0" marR="0" algn="l" rtl="0" eaLnBrk="1" latinLnBrk="0" hangingPunct="1">
                        <a:spcBef>
                          <a:spcPts val="0"/>
                        </a:spcBef>
                        <a:spcAft>
                          <a:spcPts val="0"/>
                        </a:spcAft>
                      </a:pPr>
                      <a:r>
                        <a:rPr kumimoji="0" lang="en-US" sz="1300" kern="1200" dirty="0">
                          <a:solidFill>
                            <a:schemeClr val="dk1"/>
                          </a:solidFill>
                          <a:effectLst/>
                          <a:latin typeface="+mn-lt"/>
                          <a:ea typeface="+mn-ea"/>
                          <a:cs typeface="+mn-cs"/>
                        </a:rPr>
                        <a:t> </a:t>
                      </a:r>
                    </a:p>
                  </a:txBody>
                  <a:tcPr marL="62839" marR="62839" marT="0" marB="0">
                    <a:solidFill>
                      <a:srgbClr val="99CCFF"/>
                    </a:solidFill>
                  </a:tcPr>
                </a:tc>
              </a:tr>
              <a:tr h="251357">
                <a:tc>
                  <a:txBody>
                    <a:bodyPr/>
                    <a:lstStyle/>
                    <a:p>
                      <a:pPr marL="0" marR="0" algn="l">
                        <a:spcBef>
                          <a:spcPts val="0"/>
                        </a:spcBef>
                        <a:spcAft>
                          <a:spcPts val="0"/>
                        </a:spcAft>
                      </a:pPr>
                      <a:r>
                        <a:rPr lang="en-US" sz="1300" dirty="0">
                          <a:solidFill>
                            <a:schemeClr val="tx1"/>
                          </a:solidFill>
                          <a:effectLst/>
                        </a:rPr>
                        <a:t> </a:t>
                      </a:r>
                      <a:endParaRPr lang="en-US" sz="1100" dirty="0">
                        <a:solidFill>
                          <a:schemeClr val="tx1"/>
                        </a:solidFill>
                        <a:effectLst/>
                        <a:latin typeface="Maiandra GD"/>
                        <a:ea typeface="Calibri"/>
                        <a:cs typeface="Times New Roman"/>
                      </a:endParaRPr>
                    </a:p>
                  </a:txBody>
                  <a:tcPr marL="62839" marR="62839" marT="0" marB="0">
                    <a:solidFill>
                      <a:srgbClr val="66CCFF"/>
                    </a:solidFill>
                  </a:tcPr>
                </a:tc>
                <a:tc>
                  <a:txBody>
                    <a:bodyPr/>
                    <a:lstStyle/>
                    <a:p>
                      <a:pPr marL="0" marR="0" algn="l" rtl="0" eaLnBrk="1" latinLnBrk="0" hangingPunct="1">
                        <a:spcBef>
                          <a:spcPts val="0"/>
                        </a:spcBef>
                        <a:spcAft>
                          <a:spcPts val="0"/>
                        </a:spcAft>
                      </a:pPr>
                      <a:r>
                        <a:rPr kumimoji="0" lang="en-US" sz="1300" kern="1200">
                          <a:solidFill>
                            <a:schemeClr val="dk1"/>
                          </a:solidFill>
                          <a:effectLst/>
                          <a:latin typeface="+mn-lt"/>
                          <a:ea typeface="+mn-ea"/>
                          <a:cs typeface="+mn-cs"/>
                        </a:rPr>
                        <a:t> </a:t>
                      </a:r>
                    </a:p>
                  </a:txBody>
                  <a:tcPr marL="62839" marR="62839" marT="0" marB="0">
                    <a:solidFill>
                      <a:srgbClr val="99CCFF"/>
                    </a:solidFill>
                  </a:tcPr>
                </a:tc>
                <a:tc>
                  <a:txBody>
                    <a:bodyPr/>
                    <a:lstStyle/>
                    <a:p>
                      <a:pPr marL="0" marR="0" algn="l" rtl="0" eaLnBrk="1" latinLnBrk="0" hangingPunct="1">
                        <a:spcBef>
                          <a:spcPts val="0"/>
                        </a:spcBef>
                        <a:spcAft>
                          <a:spcPts val="0"/>
                        </a:spcAft>
                      </a:pPr>
                      <a:r>
                        <a:rPr kumimoji="0" lang="en-US" sz="1300" kern="1200">
                          <a:solidFill>
                            <a:schemeClr val="dk1"/>
                          </a:solidFill>
                          <a:effectLst/>
                          <a:latin typeface="+mn-lt"/>
                          <a:ea typeface="+mn-ea"/>
                          <a:cs typeface="+mn-cs"/>
                        </a:rPr>
                        <a:t> </a:t>
                      </a:r>
                    </a:p>
                  </a:txBody>
                  <a:tcPr marL="62839" marR="62839" marT="0" marB="0">
                    <a:solidFill>
                      <a:srgbClr val="99CCFF"/>
                    </a:solidFill>
                  </a:tcPr>
                </a:tc>
                <a:tc>
                  <a:txBody>
                    <a:bodyPr/>
                    <a:lstStyle/>
                    <a:p>
                      <a:pPr marL="0" marR="0" algn="l" rtl="0" eaLnBrk="1" latinLnBrk="0" hangingPunct="1">
                        <a:spcBef>
                          <a:spcPts val="0"/>
                        </a:spcBef>
                        <a:spcAft>
                          <a:spcPts val="0"/>
                        </a:spcAft>
                      </a:pPr>
                      <a:r>
                        <a:rPr kumimoji="0" lang="en-US" sz="1300" kern="1200" dirty="0">
                          <a:solidFill>
                            <a:schemeClr val="dk1"/>
                          </a:solidFill>
                          <a:effectLst/>
                          <a:latin typeface="+mn-lt"/>
                          <a:ea typeface="+mn-ea"/>
                          <a:cs typeface="+mn-cs"/>
                        </a:rPr>
                        <a:t> </a:t>
                      </a:r>
                    </a:p>
                  </a:txBody>
                  <a:tcPr marL="62839" marR="62839" marT="0" marB="0">
                    <a:solidFill>
                      <a:srgbClr val="99CCFF"/>
                    </a:solidFill>
                  </a:tcPr>
                </a:tc>
                <a:tc>
                  <a:txBody>
                    <a:bodyPr/>
                    <a:lstStyle/>
                    <a:p>
                      <a:pPr marL="0" marR="0" algn="l" rtl="0" eaLnBrk="1" latinLnBrk="0" hangingPunct="1">
                        <a:spcBef>
                          <a:spcPts val="0"/>
                        </a:spcBef>
                        <a:spcAft>
                          <a:spcPts val="0"/>
                        </a:spcAft>
                      </a:pPr>
                      <a:r>
                        <a:rPr kumimoji="0" lang="en-US" sz="1300" kern="1200" dirty="0">
                          <a:solidFill>
                            <a:schemeClr val="dk1"/>
                          </a:solidFill>
                          <a:effectLst/>
                          <a:latin typeface="+mn-lt"/>
                          <a:ea typeface="+mn-ea"/>
                          <a:cs typeface="+mn-cs"/>
                        </a:rPr>
                        <a:t> </a:t>
                      </a:r>
                    </a:p>
                  </a:txBody>
                  <a:tcPr marL="62839" marR="62839" marT="0" marB="0">
                    <a:solidFill>
                      <a:srgbClr val="99CCFF"/>
                    </a:solidFill>
                  </a:tcPr>
                </a:tc>
              </a:tr>
              <a:tr h="251357">
                <a:tc>
                  <a:txBody>
                    <a:bodyPr/>
                    <a:lstStyle/>
                    <a:p>
                      <a:pPr marL="0" marR="0" algn="l">
                        <a:spcBef>
                          <a:spcPts val="0"/>
                        </a:spcBef>
                        <a:spcAft>
                          <a:spcPts val="0"/>
                        </a:spcAft>
                      </a:pPr>
                      <a:r>
                        <a:rPr lang="en-US" sz="1300" dirty="0">
                          <a:solidFill>
                            <a:schemeClr val="tx1"/>
                          </a:solidFill>
                          <a:effectLst/>
                        </a:rPr>
                        <a:t> </a:t>
                      </a:r>
                      <a:endParaRPr lang="en-US" sz="1100" dirty="0">
                        <a:solidFill>
                          <a:schemeClr val="tx1"/>
                        </a:solidFill>
                        <a:effectLst/>
                        <a:latin typeface="Maiandra GD"/>
                        <a:ea typeface="Calibri"/>
                        <a:cs typeface="Times New Roman"/>
                      </a:endParaRPr>
                    </a:p>
                  </a:txBody>
                  <a:tcPr marL="62839" marR="62839" marT="0" marB="0">
                    <a:solidFill>
                      <a:srgbClr val="66CCFF"/>
                    </a:solidFill>
                  </a:tcPr>
                </a:tc>
                <a:tc>
                  <a:txBody>
                    <a:bodyPr/>
                    <a:lstStyle/>
                    <a:p>
                      <a:pPr marL="0" marR="0" algn="l" rtl="0" eaLnBrk="1" latinLnBrk="0" hangingPunct="1">
                        <a:spcBef>
                          <a:spcPts val="0"/>
                        </a:spcBef>
                        <a:spcAft>
                          <a:spcPts val="0"/>
                        </a:spcAft>
                      </a:pPr>
                      <a:r>
                        <a:rPr kumimoji="0" lang="en-US" sz="1300" kern="1200">
                          <a:solidFill>
                            <a:schemeClr val="dk1"/>
                          </a:solidFill>
                          <a:effectLst/>
                          <a:latin typeface="+mn-lt"/>
                          <a:ea typeface="+mn-ea"/>
                          <a:cs typeface="+mn-cs"/>
                        </a:rPr>
                        <a:t> </a:t>
                      </a:r>
                    </a:p>
                  </a:txBody>
                  <a:tcPr marL="62839" marR="62839" marT="0" marB="0">
                    <a:solidFill>
                      <a:srgbClr val="99CCFF"/>
                    </a:solidFill>
                  </a:tcPr>
                </a:tc>
                <a:tc>
                  <a:txBody>
                    <a:bodyPr/>
                    <a:lstStyle/>
                    <a:p>
                      <a:pPr marL="0" marR="0" algn="l" rtl="0" eaLnBrk="1" latinLnBrk="0" hangingPunct="1">
                        <a:spcBef>
                          <a:spcPts val="0"/>
                        </a:spcBef>
                        <a:spcAft>
                          <a:spcPts val="0"/>
                        </a:spcAft>
                      </a:pPr>
                      <a:r>
                        <a:rPr kumimoji="0" lang="en-US" sz="1300" kern="1200">
                          <a:solidFill>
                            <a:schemeClr val="dk1"/>
                          </a:solidFill>
                          <a:effectLst/>
                          <a:latin typeface="+mn-lt"/>
                          <a:ea typeface="+mn-ea"/>
                          <a:cs typeface="+mn-cs"/>
                        </a:rPr>
                        <a:t> </a:t>
                      </a:r>
                    </a:p>
                  </a:txBody>
                  <a:tcPr marL="62839" marR="62839" marT="0" marB="0">
                    <a:solidFill>
                      <a:srgbClr val="99CCFF"/>
                    </a:solidFill>
                  </a:tcPr>
                </a:tc>
                <a:tc>
                  <a:txBody>
                    <a:bodyPr/>
                    <a:lstStyle/>
                    <a:p>
                      <a:pPr marL="0" marR="0" algn="l" rtl="0" eaLnBrk="1" latinLnBrk="0" hangingPunct="1">
                        <a:spcBef>
                          <a:spcPts val="0"/>
                        </a:spcBef>
                        <a:spcAft>
                          <a:spcPts val="0"/>
                        </a:spcAft>
                      </a:pPr>
                      <a:r>
                        <a:rPr kumimoji="0" lang="en-US" sz="1300" kern="1200" dirty="0">
                          <a:solidFill>
                            <a:schemeClr val="dk1"/>
                          </a:solidFill>
                          <a:effectLst/>
                          <a:latin typeface="+mn-lt"/>
                          <a:ea typeface="+mn-ea"/>
                          <a:cs typeface="+mn-cs"/>
                        </a:rPr>
                        <a:t> </a:t>
                      </a:r>
                    </a:p>
                  </a:txBody>
                  <a:tcPr marL="62839" marR="62839" marT="0" marB="0">
                    <a:solidFill>
                      <a:srgbClr val="99CCFF"/>
                    </a:solidFill>
                  </a:tcPr>
                </a:tc>
                <a:tc>
                  <a:txBody>
                    <a:bodyPr/>
                    <a:lstStyle/>
                    <a:p>
                      <a:pPr marL="0" marR="0" algn="l" rtl="0" eaLnBrk="1" latinLnBrk="0" hangingPunct="1">
                        <a:spcBef>
                          <a:spcPts val="0"/>
                        </a:spcBef>
                        <a:spcAft>
                          <a:spcPts val="0"/>
                        </a:spcAft>
                      </a:pPr>
                      <a:r>
                        <a:rPr kumimoji="0" lang="en-US" sz="1300" kern="1200" dirty="0">
                          <a:solidFill>
                            <a:schemeClr val="dk1"/>
                          </a:solidFill>
                          <a:effectLst/>
                          <a:latin typeface="+mn-lt"/>
                          <a:ea typeface="+mn-ea"/>
                          <a:cs typeface="+mn-cs"/>
                        </a:rPr>
                        <a:t> </a:t>
                      </a:r>
                    </a:p>
                  </a:txBody>
                  <a:tcPr marL="62839" marR="62839" marT="0" marB="0">
                    <a:solidFill>
                      <a:srgbClr val="99CCFF"/>
                    </a:solidFill>
                  </a:tcPr>
                </a:tc>
              </a:tr>
              <a:tr h="251357">
                <a:tc>
                  <a:txBody>
                    <a:bodyPr/>
                    <a:lstStyle/>
                    <a:p>
                      <a:pPr marL="0" marR="0" algn="l">
                        <a:spcBef>
                          <a:spcPts val="0"/>
                        </a:spcBef>
                        <a:spcAft>
                          <a:spcPts val="0"/>
                        </a:spcAft>
                      </a:pPr>
                      <a:r>
                        <a:rPr lang="en-US" sz="1300" dirty="0">
                          <a:solidFill>
                            <a:schemeClr val="tx1"/>
                          </a:solidFill>
                          <a:effectLst/>
                        </a:rPr>
                        <a:t> </a:t>
                      </a:r>
                      <a:endParaRPr lang="en-US" sz="1100" dirty="0">
                        <a:solidFill>
                          <a:schemeClr val="tx1"/>
                        </a:solidFill>
                        <a:effectLst/>
                        <a:latin typeface="Maiandra GD"/>
                        <a:ea typeface="Calibri"/>
                        <a:cs typeface="Times New Roman"/>
                      </a:endParaRPr>
                    </a:p>
                  </a:txBody>
                  <a:tcPr marL="62839" marR="62839" marT="0" marB="0">
                    <a:solidFill>
                      <a:srgbClr val="66CCFF"/>
                    </a:solidFill>
                  </a:tcPr>
                </a:tc>
                <a:tc>
                  <a:txBody>
                    <a:bodyPr/>
                    <a:lstStyle/>
                    <a:p>
                      <a:pPr marL="0" marR="0" algn="l" rtl="0" eaLnBrk="1" latinLnBrk="0" hangingPunct="1">
                        <a:spcBef>
                          <a:spcPts val="0"/>
                        </a:spcBef>
                        <a:spcAft>
                          <a:spcPts val="0"/>
                        </a:spcAft>
                      </a:pPr>
                      <a:r>
                        <a:rPr kumimoji="0" lang="en-US" sz="1300" kern="1200">
                          <a:solidFill>
                            <a:schemeClr val="dk1"/>
                          </a:solidFill>
                          <a:effectLst/>
                          <a:latin typeface="+mn-lt"/>
                          <a:ea typeface="+mn-ea"/>
                          <a:cs typeface="+mn-cs"/>
                        </a:rPr>
                        <a:t> </a:t>
                      </a:r>
                    </a:p>
                  </a:txBody>
                  <a:tcPr marL="62839" marR="62839" marT="0" marB="0">
                    <a:solidFill>
                      <a:srgbClr val="99CCFF"/>
                    </a:solidFill>
                  </a:tcPr>
                </a:tc>
                <a:tc>
                  <a:txBody>
                    <a:bodyPr/>
                    <a:lstStyle/>
                    <a:p>
                      <a:pPr marL="0" marR="0" algn="l" rtl="0" eaLnBrk="1" latinLnBrk="0" hangingPunct="1">
                        <a:spcBef>
                          <a:spcPts val="0"/>
                        </a:spcBef>
                        <a:spcAft>
                          <a:spcPts val="0"/>
                        </a:spcAft>
                      </a:pPr>
                      <a:r>
                        <a:rPr kumimoji="0" lang="en-US" sz="1300" kern="1200">
                          <a:solidFill>
                            <a:schemeClr val="dk1"/>
                          </a:solidFill>
                          <a:effectLst/>
                          <a:latin typeface="+mn-lt"/>
                          <a:ea typeface="+mn-ea"/>
                          <a:cs typeface="+mn-cs"/>
                        </a:rPr>
                        <a:t> </a:t>
                      </a:r>
                    </a:p>
                  </a:txBody>
                  <a:tcPr marL="62839" marR="62839" marT="0" marB="0">
                    <a:solidFill>
                      <a:srgbClr val="99CCFF"/>
                    </a:solidFill>
                  </a:tcPr>
                </a:tc>
                <a:tc>
                  <a:txBody>
                    <a:bodyPr/>
                    <a:lstStyle/>
                    <a:p>
                      <a:pPr marL="0" marR="0" algn="l" rtl="0" eaLnBrk="1" latinLnBrk="0" hangingPunct="1">
                        <a:spcBef>
                          <a:spcPts val="0"/>
                        </a:spcBef>
                        <a:spcAft>
                          <a:spcPts val="0"/>
                        </a:spcAft>
                      </a:pPr>
                      <a:r>
                        <a:rPr kumimoji="0" lang="en-US" sz="1300" kern="1200" dirty="0">
                          <a:solidFill>
                            <a:schemeClr val="dk1"/>
                          </a:solidFill>
                          <a:effectLst/>
                          <a:latin typeface="+mn-lt"/>
                          <a:ea typeface="+mn-ea"/>
                          <a:cs typeface="+mn-cs"/>
                        </a:rPr>
                        <a:t> </a:t>
                      </a:r>
                    </a:p>
                  </a:txBody>
                  <a:tcPr marL="62839" marR="62839" marT="0" marB="0">
                    <a:solidFill>
                      <a:srgbClr val="99CCFF"/>
                    </a:solidFill>
                  </a:tcPr>
                </a:tc>
                <a:tc>
                  <a:txBody>
                    <a:bodyPr/>
                    <a:lstStyle/>
                    <a:p>
                      <a:pPr marL="0" marR="0" algn="l" rtl="0" eaLnBrk="1" latinLnBrk="0" hangingPunct="1">
                        <a:spcBef>
                          <a:spcPts val="0"/>
                        </a:spcBef>
                        <a:spcAft>
                          <a:spcPts val="0"/>
                        </a:spcAft>
                      </a:pPr>
                      <a:r>
                        <a:rPr kumimoji="0" lang="en-US" sz="1300" kern="1200" dirty="0">
                          <a:solidFill>
                            <a:schemeClr val="dk1"/>
                          </a:solidFill>
                          <a:effectLst/>
                          <a:latin typeface="+mn-lt"/>
                          <a:ea typeface="+mn-ea"/>
                          <a:cs typeface="+mn-cs"/>
                        </a:rPr>
                        <a:t> </a:t>
                      </a:r>
                    </a:p>
                  </a:txBody>
                  <a:tcPr marL="62839" marR="62839" marT="0" marB="0">
                    <a:solidFill>
                      <a:srgbClr val="99CCFF"/>
                    </a:solidFill>
                  </a:tcPr>
                </a:tc>
              </a:tr>
              <a:tr h="251357">
                <a:tc>
                  <a:txBody>
                    <a:bodyPr/>
                    <a:lstStyle/>
                    <a:p>
                      <a:pPr marL="0" marR="0" algn="l">
                        <a:spcBef>
                          <a:spcPts val="0"/>
                        </a:spcBef>
                        <a:spcAft>
                          <a:spcPts val="0"/>
                        </a:spcAft>
                      </a:pPr>
                      <a:r>
                        <a:rPr lang="en-US" sz="1300" dirty="0">
                          <a:solidFill>
                            <a:schemeClr val="tx1"/>
                          </a:solidFill>
                          <a:effectLst/>
                        </a:rPr>
                        <a:t> </a:t>
                      </a:r>
                      <a:endParaRPr lang="en-US" sz="1100" dirty="0">
                        <a:solidFill>
                          <a:schemeClr val="tx1"/>
                        </a:solidFill>
                        <a:effectLst/>
                        <a:latin typeface="Maiandra GD"/>
                        <a:ea typeface="Calibri"/>
                        <a:cs typeface="Times New Roman"/>
                      </a:endParaRPr>
                    </a:p>
                  </a:txBody>
                  <a:tcPr marL="62839" marR="62839" marT="0" marB="0">
                    <a:solidFill>
                      <a:srgbClr val="66CCFF"/>
                    </a:solidFill>
                  </a:tcPr>
                </a:tc>
                <a:tc>
                  <a:txBody>
                    <a:bodyPr/>
                    <a:lstStyle/>
                    <a:p>
                      <a:pPr marL="0" marR="0" algn="l" rtl="0" eaLnBrk="1" latinLnBrk="0" hangingPunct="1">
                        <a:spcBef>
                          <a:spcPts val="0"/>
                        </a:spcBef>
                        <a:spcAft>
                          <a:spcPts val="0"/>
                        </a:spcAft>
                      </a:pPr>
                      <a:r>
                        <a:rPr kumimoji="0" lang="en-US" sz="1300" kern="1200">
                          <a:solidFill>
                            <a:schemeClr val="dk1"/>
                          </a:solidFill>
                          <a:effectLst/>
                          <a:latin typeface="+mn-lt"/>
                          <a:ea typeface="+mn-ea"/>
                          <a:cs typeface="+mn-cs"/>
                        </a:rPr>
                        <a:t> </a:t>
                      </a:r>
                    </a:p>
                  </a:txBody>
                  <a:tcPr marL="62839" marR="62839" marT="0" marB="0">
                    <a:solidFill>
                      <a:srgbClr val="99CCFF"/>
                    </a:solidFill>
                  </a:tcPr>
                </a:tc>
                <a:tc>
                  <a:txBody>
                    <a:bodyPr/>
                    <a:lstStyle/>
                    <a:p>
                      <a:pPr marL="0" marR="0" algn="l" rtl="0" eaLnBrk="1" latinLnBrk="0" hangingPunct="1">
                        <a:spcBef>
                          <a:spcPts val="0"/>
                        </a:spcBef>
                        <a:spcAft>
                          <a:spcPts val="0"/>
                        </a:spcAft>
                      </a:pPr>
                      <a:r>
                        <a:rPr kumimoji="0" lang="en-US" sz="1300" kern="1200">
                          <a:solidFill>
                            <a:schemeClr val="dk1"/>
                          </a:solidFill>
                          <a:effectLst/>
                          <a:latin typeface="+mn-lt"/>
                          <a:ea typeface="+mn-ea"/>
                          <a:cs typeface="+mn-cs"/>
                        </a:rPr>
                        <a:t> </a:t>
                      </a:r>
                    </a:p>
                  </a:txBody>
                  <a:tcPr marL="62839" marR="62839" marT="0" marB="0">
                    <a:solidFill>
                      <a:srgbClr val="99CCFF"/>
                    </a:solidFill>
                  </a:tcPr>
                </a:tc>
                <a:tc>
                  <a:txBody>
                    <a:bodyPr/>
                    <a:lstStyle/>
                    <a:p>
                      <a:pPr marL="0" marR="0" algn="l" rtl="0" eaLnBrk="1" latinLnBrk="0" hangingPunct="1">
                        <a:spcBef>
                          <a:spcPts val="0"/>
                        </a:spcBef>
                        <a:spcAft>
                          <a:spcPts val="0"/>
                        </a:spcAft>
                      </a:pPr>
                      <a:r>
                        <a:rPr kumimoji="0" lang="en-US" sz="1300" kern="1200" dirty="0">
                          <a:solidFill>
                            <a:schemeClr val="dk1"/>
                          </a:solidFill>
                          <a:effectLst/>
                          <a:latin typeface="+mn-lt"/>
                          <a:ea typeface="+mn-ea"/>
                          <a:cs typeface="+mn-cs"/>
                        </a:rPr>
                        <a:t> </a:t>
                      </a:r>
                    </a:p>
                  </a:txBody>
                  <a:tcPr marL="62839" marR="62839" marT="0" marB="0">
                    <a:solidFill>
                      <a:srgbClr val="99CCFF"/>
                    </a:solidFill>
                  </a:tcPr>
                </a:tc>
                <a:tc>
                  <a:txBody>
                    <a:bodyPr/>
                    <a:lstStyle/>
                    <a:p>
                      <a:pPr marL="0" marR="0" algn="l" rtl="0" eaLnBrk="1" latinLnBrk="0" hangingPunct="1">
                        <a:spcBef>
                          <a:spcPts val="0"/>
                        </a:spcBef>
                        <a:spcAft>
                          <a:spcPts val="0"/>
                        </a:spcAft>
                      </a:pPr>
                      <a:r>
                        <a:rPr kumimoji="0" lang="en-US" sz="1300" kern="1200" dirty="0">
                          <a:solidFill>
                            <a:schemeClr val="dk1"/>
                          </a:solidFill>
                          <a:effectLst/>
                          <a:latin typeface="+mn-lt"/>
                          <a:ea typeface="+mn-ea"/>
                          <a:cs typeface="+mn-cs"/>
                        </a:rPr>
                        <a:t> </a:t>
                      </a:r>
                    </a:p>
                  </a:txBody>
                  <a:tcPr marL="62839" marR="62839" marT="0" marB="0">
                    <a:solidFill>
                      <a:srgbClr val="99CCFF"/>
                    </a:solidFill>
                  </a:tcPr>
                </a:tc>
              </a:tr>
            </a:tbl>
          </a:graphicData>
        </a:graphic>
      </p:graphicFrame>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33600" y="228600"/>
            <a:ext cx="609600" cy="999565"/>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53200" y="228599"/>
            <a:ext cx="609600" cy="999565"/>
          </a:xfrm>
          <a:prstGeom prst="rect">
            <a:avLst/>
          </a:prstGeom>
        </p:spPr>
      </p:pic>
    </p:spTree>
    <p:extLst>
      <p:ext uri="{BB962C8B-B14F-4D97-AF65-F5344CB8AC3E}">
        <p14:creationId xmlns:p14="http://schemas.microsoft.com/office/powerpoint/2010/main" val="391719839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0066FF"/>
                </a:solidFill>
              </a:rPr>
              <a:t>Budget</a:t>
            </a:r>
            <a:endParaRPr lang="en-US" dirty="0">
              <a:solidFill>
                <a:srgbClr val="0066FF"/>
              </a:solidFill>
            </a:endParaRPr>
          </a:p>
        </p:txBody>
      </p:sp>
      <p:graphicFrame>
        <p:nvGraphicFramePr>
          <p:cNvPr id="5" name="Content Placeholder 4"/>
          <p:cNvGraphicFramePr>
            <a:graphicFrameLocks noGrp="1"/>
          </p:cNvGraphicFramePr>
          <p:nvPr>
            <p:ph sz="quarter" idx="1"/>
            <p:extLst>
              <p:ext uri="{D42A27DB-BD31-4B8C-83A1-F6EECF244321}">
                <p14:modId xmlns:p14="http://schemas.microsoft.com/office/powerpoint/2010/main" val="1781451233"/>
              </p:ext>
            </p:extLst>
          </p:nvPr>
        </p:nvGraphicFramePr>
        <p:xfrm>
          <a:off x="152400" y="1295400"/>
          <a:ext cx="8839201" cy="5126630"/>
        </p:xfrm>
        <a:graphic>
          <a:graphicData uri="http://schemas.openxmlformats.org/drawingml/2006/table">
            <a:tbl>
              <a:tblPr firstRow="1" firstCol="1" bandRow="1">
                <a:tableStyleId>{5C22544A-7EE6-4342-B048-85BDC9FD1C3A}</a:tableStyleId>
              </a:tblPr>
              <a:tblGrid>
                <a:gridCol w="2502489"/>
                <a:gridCol w="1917112"/>
                <a:gridCol w="2209800"/>
                <a:gridCol w="2209800"/>
              </a:tblGrid>
              <a:tr h="733910">
                <a:tc>
                  <a:txBody>
                    <a:bodyPr/>
                    <a:lstStyle/>
                    <a:p>
                      <a:pPr marL="0" marR="0" algn="ctr">
                        <a:spcBef>
                          <a:spcPts val="0"/>
                        </a:spcBef>
                        <a:spcAft>
                          <a:spcPts val="0"/>
                        </a:spcAft>
                      </a:pPr>
                      <a:r>
                        <a:rPr lang="en-US" sz="1500" dirty="0">
                          <a:solidFill>
                            <a:schemeClr val="tx1"/>
                          </a:solidFill>
                          <a:effectLst/>
                        </a:rPr>
                        <a:t>Item</a:t>
                      </a:r>
                      <a:endParaRPr lang="en-US" sz="1100" b="1" dirty="0">
                        <a:solidFill>
                          <a:schemeClr val="tx1"/>
                        </a:solidFill>
                        <a:effectLst/>
                        <a:latin typeface="Maiandra GD"/>
                        <a:ea typeface="Calibri"/>
                        <a:cs typeface="Times New Roman"/>
                      </a:endParaRPr>
                    </a:p>
                  </a:txBody>
                  <a:tcPr marL="63870" marR="63870" marT="0" marB="0" anchor="ctr">
                    <a:solidFill>
                      <a:srgbClr val="99CCFF"/>
                    </a:solidFill>
                  </a:tcPr>
                </a:tc>
                <a:tc>
                  <a:txBody>
                    <a:bodyPr/>
                    <a:lstStyle/>
                    <a:p>
                      <a:pPr marL="0" marR="0" algn="ctr">
                        <a:spcBef>
                          <a:spcPts val="0"/>
                        </a:spcBef>
                        <a:spcAft>
                          <a:spcPts val="0"/>
                        </a:spcAft>
                      </a:pPr>
                      <a:r>
                        <a:rPr lang="en-US" sz="1500" dirty="0">
                          <a:solidFill>
                            <a:schemeClr val="tx1"/>
                          </a:solidFill>
                          <a:effectLst/>
                        </a:rPr>
                        <a:t>Coalition Funds</a:t>
                      </a:r>
                      <a:endParaRPr lang="en-US" sz="1100" b="1" dirty="0">
                        <a:solidFill>
                          <a:schemeClr val="tx1"/>
                        </a:solidFill>
                        <a:effectLst/>
                        <a:latin typeface="Maiandra GD"/>
                        <a:ea typeface="Calibri"/>
                        <a:cs typeface="Times New Roman"/>
                      </a:endParaRPr>
                    </a:p>
                  </a:txBody>
                  <a:tcPr marL="63870" marR="63870" marT="0" marB="0" anchor="ctr">
                    <a:solidFill>
                      <a:srgbClr val="99CCFF"/>
                    </a:solidFill>
                  </a:tcPr>
                </a:tc>
                <a:tc>
                  <a:txBody>
                    <a:bodyPr/>
                    <a:lstStyle/>
                    <a:p>
                      <a:pPr marL="0" marR="0" algn="ctr">
                        <a:spcBef>
                          <a:spcPts val="0"/>
                        </a:spcBef>
                        <a:spcAft>
                          <a:spcPts val="0"/>
                        </a:spcAft>
                      </a:pPr>
                      <a:r>
                        <a:rPr lang="en-US" sz="1500" dirty="0">
                          <a:solidFill>
                            <a:schemeClr val="tx1"/>
                          </a:solidFill>
                          <a:effectLst/>
                        </a:rPr>
                        <a:t>In-Kind resources/funds</a:t>
                      </a:r>
                      <a:endParaRPr lang="en-US" sz="1100" b="1" dirty="0">
                        <a:solidFill>
                          <a:schemeClr val="tx1"/>
                        </a:solidFill>
                        <a:effectLst/>
                        <a:latin typeface="Maiandra GD"/>
                        <a:ea typeface="Calibri"/>
                        <a:cs typeface="Times New Roman"/>
                      </a:endParaRPr>
                    </a:p>
                  </a:txBody>
                  <a:tcPr marL="63870" marR="63870" marT="0" marB="0" anchor="ctr">
                    <a:solidFill>
                      <a:srgbClr val="99CCFF"/>
                    </a:solidFill>
                  </a:tcPr>
                </a:tc>
                <a:tc>
                  <a:txBody>
                    <a:bodyPr/>
                    <a:lstStyle/>
                    <a:p>
                      <a:pPr marL="0" marR="0" algn="ctr">
                        <a:spcBef>
                          <a:spcPts val="0"/>
                        </a:spcBef>
                        <a:spcAft>
                          <a:spcPts val="0"/>
                        </a:spcAft>
                      </a:pPr>
                      <a:r>
                        <a:rPr lang="en-US" sz="1500" dirty="0">
                          <a:solidFill>
                            <a:schemeClr val="tx1"/>
                          </a:solidFill>
                          <a:effectLst/>
                        </a:rPr>
                        <a:t>Total</a:t>
                      </a:r>
                      <a:endParaRPr lang="en-US" sz="1100" b="1" dirty="0">
                        <a:solidFill>
                          <a:schemeClr val="tx1"/>
                        </a:solidFill>
                        <a:effectLst/>
                        <a:latin typeface="Maiandra GD"/>
                        <a:ea typeface="Calibri"/>
                        <a:cs typeface="Times New Roman"/>
                      </a:endParaRPr>
                    </a:p>
                  </a:txBody>
                  <a:tcPr marL="63870" marR="63870" marT="0" marB="0" anchor="ctr">
                    <a:solidFill>
                      <a:srgbClr val="99CCFF"/>
                    </a:solidFill>
                  </a:tcPr>
                </a:tc>
              </a:tr>
              <a:tr h="256690">
                <a:tc gridSpan="4">
                  <a:txBody>
                    <a:bodyPr/>
                    <a:lstStyle/>
                    <a:p>
                      <a:pPr marL="0" marR="0" algn="ctr">
                        <a:spcBef>
                          <a:spcPts val="0"/>
                        </a:spcBef>
                        <a:spcAft>
                          <a:spcPts val="0"/>
                        </a:spcAft>
                      </a:pPr>
                      <a:r>
                        <a:rPr lang="en-US" sz="1300" dirty="0">
                          <a:solidFill>
                            <a:schemeClr val="tx1"/>
                          </a:solidFill>
                          <a:effectLst/>
                        </a:rPr>
                        <a:t>Staff:</a:t>
                      </a:r>
                      <a:endParaRPr lang="en-US" sz="1100" b="1" dirty="0">
                        <a:solidFill>
                          <a:schemeClr val="tx1"/>
                        </a:solidFill>
                        <a:effectLst/>
                        <a:latin typeface="Maiandra GD"/>
                        <a:ea typeface="Calibri"/>
                        <a:cs typeface="Times New Roman"/>
                      </a:endParaRPr>
                    </a:p>
                  </a:txBody>
                  <a:tcPr marL="63870" marR="63870" marT="0" marB="0">
                    <a:solidFill>
                      <a:srgbClr val="85CEFF"/>
                    </a:solidFill>
                  </a:tcPr>
                </a:tc>
                <a:tc hMerge="1">
                  <a:txBody>
                    <a:bodyPr/>
                    <a:lstStyle/>
                    <a:p>
                      <a:endParaRPr lang="en-US"/>
                    </a:p>
                  </a:txBody>
                  <a:tcPr/>
                </a:tc>
                <a:tc hMerge="1">
                  <a:txBody>
                    <a:bodyPr/>
                    <a:lstStyle/>
                    <a:p>
                      <a:endParaRPr lang="en-US"/>
                    </a:p>
                  </a:txBody>
                  <a:tcPr/>
                </a:tc>
                <a:tc hMerge="1">
                  <a:txBody>
                    <a:bodyPr/>
                    <a:lstStyle/>
                    <a:p>
                      <a:endParaRPr lang="en-US"/>
                    </a:p>
                  </a:txBody>
                  <a:tcPr/>
                </a:tc>
              </a:tr>
              <a:tr h="325735">
                <a:tc>
                  <a:txBody>
                    <a:bodyPr/>
                    <a:lstStyle/>
                    <a:p>
                      <a:pPr marL="0" marR="0" algn="ctr">
                        <a:spcBef>
                          <a:spcPts val="0"/>
                        </a:spcBef>
                        <a:spcAft>
                          <a:spcPts val="0"/>
                        </a:spcAft>
                      </a:pPr>
                      <a:r>
                        <a:rPr lang="en-US" sz="1300" dirty="0">
                          <a:solidFill>
                            <a:schemeClr val="tx1"/>
                          </a:solidFill>
                          <a:effectLst/>
                        </a:rPr>
                        <a:t>Payroll</a:t>
                      </a:r>
                      <a:endParaRPr lang="en-US" sz="1100" b="1" dirty="0">
                        <a:solidFill>
                          <a:schemeClr val="tx1"/>
                        </a:solidFill>
                        <a:effectLst/>
                        <a:latin typeface="Maiandra GD"/>
                        <a:ea typeface="Calibri"/>
                        <a:cs typeface="Times New Roman"/>
                      </a:endParaRPr>
                    </a:p>
                  </a:txBody>
                  <a:tcPr marL="63870" marR="63870" marT="0" marB="0" anchor="ctr">
                    <a:solidFill>
                      <a:srgbClr val="99CCFF"/>
                    </a:solidFill>
                  </a:tcPr>
                </a:tc>
                <a:tc>
                  <a:txBody>
                    <a:bodyPr/>
                    <a:lstStyle/>
                    <a:p>
                      <a:pPr marL="0" marR="0" algn="ctr">
                        <a:spcBef>
                          <a:spcPts val="0"/>
                        </a:spcBef>
                        <a:spcAft>
                          <a:spcPts val="0"/>
                        </a:spcAft>
                      </a:pPr>
                      <a:r>
                        <a:rPr lang="en-US" sz="1300" dirty="0">
                          <a:solidFill>
                            <a:schemeClr val="tx1"/>
                          </a:solidFill>
                          <a:effectLst/>
                        </a:rPr>
                        <a:t> </a:t>
                      </a:r>
                      <a:endParaRPr lang="en-US" sz="1100" b="1" dirty="0">
                        <a:solidFill>
                          <a:schemeClr val="tx1"/>
                        </a:solidFill>
                        <a:effectLst/>
                        <a:latin typeface="Maiandra GD"/>
                        <a:ea typeface="Calibri"/>
                        <a:cs typeface="Times New Roman"/>
                      </a:endParaRPr>
                    </a:p>
                  </a:txBody>
                  <a:tcPr marL="63870" marR="63870" marT="0" marB="0" anchor="ctr">
                    <a:solidFill>
                      <a:srgbClr val="BDDEFF"/>
                    </a:solidFill>
                  </a:tcPr>
                </a:tc>
                <a:tc>
                  <a:txBody>
                    <a:bodyPr/>
                    <a:lstStyle/>
                    <a:p>
                      <a:pPr marL="0" marR="0" algn="ctr">
                        <a:spcBef>
                          <a:spcPts val="0"/>
                        </a:spcBef>
                        <a:spcAft>
                          <a:spcPts val="0"/>
                        </a:spcAft>
                      </a:pPr>
                      <a:r>
                        <a:rPr lang="en-US" sz="1300" dirty="0">
                          <a:effectLst/>
                        </a:rPr>
                        <a:t> </a:t>
                      </a:r>
                      <a:endParaRPr lang="en-US" sz="1100" b="1" dirty="0">
                        <a:effectLst/>
                        <a:latin typeface="Maiandra GD"/>
                        <a:ea typeface="Calibri"/>
                        <a:cs typeface="Times New Roman"/>
                      </a:endParaRPr>
                    </a:p>
                  </a:txBody>
                  <a:tcPr marL="63870" marR="63870" marT="0" marB="0">
                    <a:solidFill>
                      <a:srgbClr val="BDDEFF"/>
                    </a:solidFill>
                  </a:tcPr>
                </a:tc>
                <a:tc>
                  <a:txBody>
                    <a:bodyPr/>
                    <a:lstStyle/>
                    <a:p>
                      <a:pPr marL="0" marR="0" algn="ctr">
                        <a:spcBef>
                          <a:spcPts val="0"/>
                        </a:spcBef>
                        <a:spcAft>
                          <a:spcPts val="0"/>
                        </a:spcAft>
                      </a:pPr>
                      <a:r>
                        <a:rPr lang="en-US" sz="1300">
                          <a:effectLst/>
                        </a:rPr>
                        <a:t> </a:t>
                      </a:r>
                      <a:endParaRPr lang="en-US" sz="1100" b="1">
                        <a:effectLst/>
                        <a:latin typeface="Maiandra GD"/>
                        <a:ea typeface="Calibri"/>
                        <a:cs typeface="Times New Roman"/>
                      </a:endParaRPr>
                    </a:p>
                  </a:txBody>
                  <a:tcPr marL="63870" marR="63870" marT="0" marB="0">
                    <a:solidFill>
                      <a:srgbClr val="BDDEFF"/>
                    </a:solidFill>
                  </a:tcPr>
                </a:tc>
              </a:tr>
              <a:tr h="311660">
                <a:tc>
                  <a:txBody>
                    <a:bodyPr/>
                    <a:lstStyle/>
                    <a:p>
                      <a:pPr marL="0" marR="0" algn="ctr">
                        <a:spcBef>
                          <a:spcPts val="0"/>
                        </a:spcBef>
                        <a:spcAft>
                          <a:spcPts val="0"/>
                        </a:spcAft>
                      </a:pPr>
                      <a:r>
                        <a:rPr lang="en-US" sz="1300" dirty="0">
                          <a:solidFill>
                            <a:schemeClr val="tx1"/>
                          </a:solidFill>
                          <a:effectLst/>
                        </a:rPr>
                        <a:t>Mileage</a:t>
                      </a:r>
                      <a:endParaRPr lang="en-US" sz="1100" b="1" dirty="0">
                        <a:solidFill>
                          <a:schemeClr val="tx1"/>
                        </a:solidFill>
                        <a:effectLst/>
                        <a:latin typeface="Maiandra GD"/>
                        <a:ea typeface="Calibri"/>
                        <a:cs typeface="Times New Roman"/>
                      </a:endParaRPr>
                    </a:p>
                  </a:txBody>
                  <a:tcPr marL="63870" marR="63870" marT="0" marB="0" anchor="ctr">
                    <a:solidFill>
                      <a:srgbClr val="99CCFF"/>
                    </a:solidFill>
                  </a:tcPr>
                </a:tc>
                <a:tc>
                  <a:txBody>
                    <a:bodyPr/>
                    <a:lstStyle/>
                    <a:p>
                      <a:pPr marL="0" marR="0" algn="ctr">
                        <a:spcBef>
                          <a:spcPts val="0"/>
                        </a:spcBef>
                        <a:spcAft>
                          <a:spcPts val="0"/>
                        </a:spcAft>
                      </a:pPr>
                      <a:r>
                        <a:rPr lang="en-US" sz="1300" dirty="0">
                          <a:solidFill>
                            <a:schemeClr val="tx1"/>
                          </a:solidFill>
                          <a:effectLst/>
                        </a:rPr>
                        <a:t> </a:t>
                      </a:r>
                      <a:endParaRPr lang="en-US" sz="1100" b="1" dirty="0">
                        <a:solidFill>
                          <a:schemeClr val="tx1"/>
                        </a:solidFill>
                        <a:effectLst/>
                        <a:latin typeface="Maiandra GD"/>
                        <a:ea typeface="Calibri"/>
                        <a:cs typeface="Times New Roman"/>
                      </a:endParaRPr>
                    </a:p>
                  </a:txBody>
                  <a:tcPr marL="63870" marR="63870" marT="0" marB="0" anchor="ctr">
                    <a:solidFill>
                      <a:srgbClr val="BDDEFF"/>
                    </a:solidFill>
                  </a:tcPr>
                </a:tc>
                <a:tc>
                  <a:txBody>
                    <a:bodyPr/>
                    <a:lstStyle/>
                    <a:p>
                      <a:pPr marL="0" marR="0" algn="ctr">
                        <a:spcBef>
                          <a:spcPts val="0"/>
                        </a:spcBef>
                        <a:spcAft>
                          <a:spcPts val="0"/>
                        </a:spcAft>
                      </a:pPr>
                      <a:r>
                        <a:rPr lang="en-US" sz="1300" dirty="0">
                          <a:effectLst/>
                        </a:rPr>
                        <a:t> </a:t>
                      </a:r>
                      <a:endParaRPr lang="en-US" sz="1100" b="1" dirty="0">
                        <a:effectLst/>
                        <a:latin typeface="Maiandra GD"/>
                        <a:ea typeface="Calibri"/>
                        <a:cs typeface="Times New Roman"/>
                      </a:endParaRPr>
                    </a:p>
                  </a:txBody>
                  <a:tcPr marL="63870" marR="63870" marT="0" marB="0">
                    <a:solidFill>
                      <a:srgbClr val="BDDEFF"/>
                    </a:solidFill>
                  </a:tcPr>
                </a:tc>
                <a:tc>
                  <a:txBody>
                    <a:bodyPr/>
                    <a:lstStyle/>
                    <a:p>
                      <a:pPr marL="0" marR="0" algn="ctr">
                        <a:spcBef>
                          <a:spcPts val="0"/>
                        </a:spcBef>
                        <a:spcAft>
                          <a:spcPts val="0"/>
                        </a:spcAft>
                      </a:pPr>
                      <a:r>
                        <a:rPr lang="en-US" sz="1300" dirty="0">
                          <a:effectLst/>
                        </a:rPr>
                        <a:t> </a:t>
                      </a:r>
                      <a:endParaRPr lang="en-US" sz="1100" b="1" dirty="0">
                        <a:effectLst/>
                        <a:latin typeface="Maiandra GD"/>
                        <a:ea typeface="Calibri"/>
                        <a:cs typeface="Times New Roman"/>
                      </a:endParaRPr>
                    </a:p>
                  </a:txBody>
                  <a:tcPr marL="63870" marR="63870" marT="0" marB="0">
                    <a:solidFill>
                      <a:srgbClr val="BDDEFF"/>
                    </a:solidFill>
                  </a:tcPr>
                </a:tc>
              </a:tr>
              <a:tr h="311660">
                <a:tc gridSpan="4">
                  <a:txBody>
                    <a:bodyPr/>
                    <a:lstStyle/>
                    <a:p>
                      <a:pPr marL="0" marR="0" algn="ctr">
                        <a:spcBef>
                          <a:spcPts val="0"/>
                        </a:spcBef>
                        <a:spcAft>
                          <a:spcPts val="0"/>
                        </a:spcAft>
                      </a:pPr>
                      <a:r>
                        <a:rPr lang="en-US" sz="1300" dirty="0">
                          <a:solidFill>
                            <a:schemeClr val="tx1"/>
                          </a:solidFill>
                          <a:effectLst/>
                        </a:rPr>
                        <a:t>Supplies:</a:t>
                      </a:r>
                      <a:endParaRPr lang="en-US" sz="1100" b="1" dirty="0">
                        <a:solidFill>
                          <a:schemeClr val="tx1"/>
                        </a:solidFill>
                        <a:effectLst/>
                        <a:latin typeface="Maiandra GD"/>
                        <a:ea typeface="Calibri"/>
                        <a:cs typeface="Times New Roman"/>
                      </a:endParaRPr>
                    </a:p>
                  </a:txBody>
                  <a:tcPr marL="63870" marR="63870" marT="0" marB="0" anchor="ctr">
                    <a:solidFill>
                      <a:srgbClr val="99CCFF"/>
                    </a:solidFill>
                  </a:tcPr>
                </a:tc>
                <a:tc hMerge="1">
                  <a:txBody>
                    <a:bodyPr/>
                    <a:lstStyle/>
                    <a:p>
                      <a:endParaRPr lang="en-US"/>
                    </a:p>
                  </a:txBody>
                  <a:tcPr/>
                </a:tc>
                <a:tc hMerge="1">
                  <a:txBody>
                    <a:bodyPr/>
                    <a:lstStyle/>
                    <a:p>
                      <a:endParaRPr lang="en-US"/>
                    </a:p>
                  </a:txBody>
                  <a:tcPr/>
                </a:tc>
                <a:tc hMerge="1">
                  <a:txBody>
                    <a:bodyPr/>
                    <a:lstStyle/>
                    <a:p>
                      <a:endParaRPr lang="en-US"/>
                    </a:p>
                  </a:txBody>
                  <a:tcPr/>
                </a:tc>
              </a:tr>
              <a:tr h="325735">
                <a:tc>
                  <a:txBody>
                    <a:bodyPr/>
                    <a:lstStyle/>
                    <a:p>
                      <a:pPr marL="0" marR="0" algn="ctr">
                        <a:spcBef>
                          <a:spcPts val="0"/>
                        </a:spcBef>
                        <a:spcAft>
                          <a:spcPts val="0"/>
                        </a:spcAft>
                      </a:pPr>
                      <a:r>
                        <a:rPr lang="en-US" sz="1300" dirty="0">
                          <a:solidFill>
                            <a:schemeClr val="tx1"/>
                          </a:solidFill>
                          <a:effectLst/>
                        </a:rPr>
                        <a:t>Printing/Copying</a:t>
                      </a:r>
                      <a:endParaRPr lang="en-US" sz="1100" b="1" dirty="0">
                        <a:solidFill>
                          <a:schemeClr val="tx1"/>
                        </a:solidFill>
                        <a:effectLst/>
                        <a:latin typeface="Maiandra GD"/>
                        <a:ea typeface="Calibri"/>
                        <a:cs typeface="Times New Roman"/>
                      </a:endParaRPr>
                    </a:p>
                  </a:txBody>
                  <a:tcPr marL="63870" marR="63870" marT="0" marB="0" anchor="ctr">
                    <a:solidFill>
                      <a:srgbClr val="99CCFF"/>
                    </a:solidFill>
                  </a:tcPr>
                </a:tc>
                <a:tc>
                  <a:txBody>
                    <a:bodyPr/>
                    <a:lstStyle/>
                    <a:p>
                      <a:pPr marL="0" marR="0" algn="ctr">
                        <a:spcBef>
                          <a:spcPts val="0"/>
                        </a:spcBef>
                        <a:spcAft>
                          <a:spcPts val="0"/>
                        </a:spcAft>
                      </a:pPr>
                      <a:r>
                        <a:rPr lang="en-US" sz="1300" dirty="0">
                          <a:solidFill>
                            <a:schemeClr val="tx1"/>
                          </a:solidFill>
                          <a:effectLst/>
                        </a:rPr>
                        <a:t> </a:t>
                      </a:r>
                      <a:endParaRPr lang="en-US" sz="1100" b="1" dirty="0">
                        <a:solidFill>
                          <a:schemeClr val="tx1"/>
                        </a:solidFill>
                        <a:effectLst/>
                        <a:latin typeface="Maiandra GD"/>
                        <a:ea typeface="Calibri"/>
                        <a:cs typeface="Times New Roman"/>
                      </a:endParaRPr>
                    </a:p>
                  </a:txBody>
                  <a:tcPr marL="63870" marR="63870" marT="0" marB="0" anchor="ctr">
                    <a:solidFill>
                      <a:srgbClr val="BDDEFF"/>
                    </a:solidFill>
                  </a:tcPr>
                </a:tc>
                <a:tc>
                  <a:txBody>
                    <a:bodyPr/>
                    <a:lstStyle/>
                    <a:p>
                      <a:pPr marL="0" marR="0" algn="ctr">
                        <a:spcBef>
                          <a:spcPts val="0"/>
                        </a:spcBef>
                        <a:spcAft>
                          <a:spcPts val="0"/>
                        </a:spcAft>
                      </a:pPr>
                      <a:r>
                        <a:rPr lang="en-US" sz="1300">
                          <a:effectLst/>
                        </a:rPr>
                        <a:t> </a:t>
                      </a:r>
                      <a:endParaRPr lang="en-US" sz="1100" b="1">
                        <a:effectLst/>
                        <a:latin typeface="Maiandra GD"/>
                        <a:ea typeface="Calibri"/>
                        <a:cs typeface="Times New Roman"/>
                      </a:endParaRPr>
                    </a:p>
                  </a:txBody>
                  <a:tcPr marL="63870" marR="63870" marT="0" marB="0">
                    <a:solidFill>
                      <a:srgbClr val="BDDEFF"/>
                    </a:solidFill>
                  </a:tcPr>
                </a:tc>
                <a:tc>
                  <a:txBody>
                    <a:bodyPr/>
                    <a:lstStyle/>
                    <a:p>
                      <a:pPr marL="0" marR="0" algn="ctr">
                        <a:spcBef>
                          <a:spcPts val="0"/>
                        </a:spcBef>
                        <a:spcAft>
                          <a:spcPts val="0"/>
                        </a:spcAft>
                      </a:pPr>
                      <a:r>
                        <a:rPr lang="en-US" sz="1300">
                          <a:effectLst/>
                        </a:rPr>
                        <a:t> </a:t>
                      </a:r>
                      <a:endParaRPr lang="en-US" sz="1100" b="1">
                        <a:effectLst/>
                        <a:latin typeface="Maiandra GD"/>
                        <a:ea typeface="Calibri"/>
                        <a:cs typeface="Times New Roman"/>
                      </a:endParaRPr>
                    </a:p>
                  </a:txBody>
                  <a:tcPr marL="63870" marR="63870" marT="0" marB="0">
                    <a:solidFill>
                      <a:srgbClr val="BDDEFF"/>
                    </a:solidFill>
                  </a:tcPr>
                </a:tc>
              </a:tr>
              <a:tr h="311660">
                <a:tc>
                  <a:txBody>
                    <a:bodyPr/>
                    <a:lstStyle/>
                    <a:p>
                      <a:pPr marL="0" marR="0" algn="ctr">
                        <a:spcBef>
                          <a:spcPts val="0"/>
                        </a:spcBef>
                        <a:spcAft>
                          <a:spcPts val="0"/>
                        </a:spcAft>
                      </a:pPr>
                      <a:r>
                        <a:rPr lang="en-US" sz="1300" dirty="0">
                          <a:solidFill>
                            <a:schemeClr val="tx1"/>
                          </a:solidFill>
                          <a:effectLst/>
                        </a:rPr>
                        <a:t>Ribbons</a:t>
                      </a:r>
                      <a:endParaRPr lang="en-US" sz="1100" b="1" dirty="0">
                        <a:solidFill>
                          <a:schemeClr val="tx1"/>
                        </a:solidFill>
                        <a:effectLst/>
                        <a:latin typeface="Maiandra GD"/>
                        <a:ea typeface="Calibri"/>
                        <a:cs typeface="Times New Roman"/>
                      </a:endParaRPr>
                    </a:p>
                  </a:txBody>
                  <a:tcPr marL="63870" marR="63870" marT="0" marB="0" anchor="ctr">
                    <a:solidFill>
                      <a:srgbClr val="99CCFF"/>
                    </a:solidFill>
                  </a:tcPr>
                </a:tc>
                <a:tc>
                  <a:txBody>
                    <a:bodyPr/>
                    <a:lstStyle/>
                    <a:p>
                      <a:pPr marL="0" marR="0" algn="ctr">
                        <a:spcBef>
                          <a:spcPts val="0"/>
                        </a:spcBef>
                        <a:spcAft>
                          <a:spcPts val="0"/>
                        </a:spcAft>
                      </a:pPr>
                      <a:r>
                        <a:rPr lang="en-US" sz="1300" dirty="0">
                          <a:solidFill>
                            <a:schemeClr val="tx1"/>
                          </a:solidFill>
                          <a:effectLst/>
                        </a:rPr>
                        <a:t> </a:t>
                      </a:r>
                      <a:endParaRPr lang="en-US" sz="1100" b="1" dirty="0">
                        <a:solidFill>
                          <a:schemeClr val="tx1"/>
                        </a:solidFill>
                        <a:effectLst/>
                        <a:latin typeface="Maiandra GD"/>
                        <a:ea typeface="Calibri"/>
                        <a:cs typeface="Times New Roman"/>
                      </a:endParaRPr>
                    </a:p>
                  </a:txBody>
                  <a:tcPr marL="63870" marR="63870" marT="0" marB="0" anchor="ctr">
                    <a:solidFill>
                      <a:srgbClr val="BDDEFF"/>
                    </a:solidFill>
                  </a:tcPr>
                </a:tc>
                <a:tc>
                  <a:txBody>
                    <a:bodyPr/>
                    <a:lstStyle/>
                    <a:p>
                      <a:pPr marL="0" marR="0" algn="ctr">
                        <a:spcBef>
                          <a:spcPts val="0"/>
                        </a:spcBef>
                        <a:spcAft>
                          <a:spcPts val="0"/>
                        </a:spcAft>
                      </a:pPr>
                      <a:r>
                        <a:rPr lang="en-US" sz="1300" dirty="0">
                          <a:effectLst/>
                        </a:rPr>
                        <a:t> </a:t>
                      </a:r>
                      <a:endParaRPr lang="en-US" sz="1100" b="1" dirty="0">
                        <a:effectLst/>
                        <a:latin typeface="Maiandra GD"/>
                        <a:ea typeface="Calibri"/>
                        <a:cs typeface="Times New Roman"/>
                      </a:endParaRPr>
                    </a:p>
                  </a:txBody>
                  <a:tcPr marL="63870" marR="63870" marT="0" marB="0">
                    <a:solidFill>
                      <a:srgbClr val="BDDEFF"/>
                    </a:solidFill>
                  </a:tcPr>
                </a:tc>
                <a:tc>
                  <a:txBody>
                    <a:bodyPr/>
                    <a:lstStyle/>
                    <a:p>
                      <a:pPr marL="0" marR="0" algn="ctr">
                        <a:spcBef>
                          <a:spcPts val="0"/>
                        </a:spcBef>
                        <a:spcAft>
                          <a:spcPts val="0"/>
                        </a:spcAft>
                      </a:pPr>
                      <a:r>
                        <a:rPr lang="en-US" sz="1300" dirty="0">
                          <a:effectLst/>
                        </a:rPr>
                        <a:t> </a:t>
                      </a:r>
                      <a:endParaRPr lang="en-US" sz="1100" b="1" dirty="0">
                        <a:effectLst/>
                        <a:latin typeface="Maiandra GD"/>
                        <a:ea typeface="Calibri"/>
                        <a:cs typeface="Times New Roman"/>
                      </a:endParaRPr>
                    </a:p>
                  </a:txBody>
                  <a:tcPr marL="63870" marR="63870" marT="0" marB="0">
                    <a:solidFill>
                      <a:srgbClr val="BDDEFF"/>
                    </a:solidFill>
                  </a:tcPr>
                </a:tc>
              </a:tr>
              <a:tr h="311660">
                <a:tc>
                  <a:txBody>
                    <a:bodyPr/>
                    <a:lstStyle/>
                    <a:p>
                      <a:pPr marL="0" marR="0" algn="ctr">
                        <a:spcBef>
                          <a:spcPts val="0"/>
                        </a:spcBef>
                        <a:spcAft>
                          <a:spcPts val="0"/>
                        </a:spcAft>
                      </a:pPr>
                      <a:r>
                        <a:rPr lang="en-US" sz="1300" dirty="0">
                          <a:solidFill>
                            <a:schemeClr val="tx1"/>
                          </a:solidFill>
                          <a:effectLst/>
                        </a:rPr>
                        <a:t>Books</a:t>
                      </a:r>
                      <a:endParaRPr lang="en-US" sz="1100" b="1" dirty="0">
                        <a:solidFill>
                          <a:schemeClr val="tx1"/>
                        </a:solidFill>
                        <a:effectLst/>
                        <a:latin typeface="Maiandra GD"/>
                        <a:ea typeface="Calibri"/>
                        <a:cs typeface="Times New Roman"/>
                      </a:endParaRPr>
                    </a:p>
                  </a:txBody>
                  <a:tcPr marL="63870" marR="63870" marT="0" marB="0" anchor="ctr">
                    <a:solidFill>
                      <a:srgbClr val="99CCFF"/>
                    </a:solidFill>
                  </a:tcPr>
                </a:tc>
                <a:tc>
                  <a:txBody>
                    <a:bodyPr/>
                    <a:lstStyle/>
                    <a:p>
                      <a:pPr marL="0" marR="0" algn="ctr">
                        <a:spcBef>
                          <a:spcPts val="0"/>
                        </a:spcBef>
                        <a:spcAft>
                          <a:spcPts val="0"/>
                        </a:spcAft>
                      </a:pPr>
                      <a:r>
                        <a:rPr lang="en-US" sz="1300" dirty="0">
                          <a:solidFill>
                            <a:schemeClr val="tx1"/>
                          </a:solidFill>
                          <a:effectLst/>
                        </a:rPr>
                        <a:t> </a:t>
                      </a:r>
                      <a:endParaRPr lang="en-US" sz="1100" b="1" dirty="0">
                        <a:solidFill>
                          <a:schemeClr val="tx1"/>
                        </a:solidFill>
                        <a:effectLst/>
                        <a:latin typeface="Maiandra GD"/>
                        <a:ea typeface="Calibri"/>
                        <a:cs typeface="Times New Roman"/>
                      </a:endParaRPr>
                    </a:p>
                  </a:txBody>
                  <a:tcPr marL="63870" marR="63870" marT="0" marB="0" anchor="ctr">
                    <a:solidFill>
                      <a:srgbClr val="BDDEFF"/>
                    </a:solidFill>
                  </a:tcPr>
                </a:tc>
                <a:tc>
                  <a:txBody>
                    <a:bodyPr/>
                    <a:lstStyle/>
                    <a:p>
                      <a:pPr marL="0" marR="0" algn="ctr">
                        <a:spcBef>
                          <a:spcPts val="0"/>
                        </a:spcBef>
                        <a:spcAft>
                          <a:spcPts val="0"/>
                        </a:spcAft>
                      </a:pPr>
                      <a:r>
                        <a:rPr lang="en-US" sz="1300">
                          <a:effectLst/>
                        </a:rPr>
                        <a:t> </a:t>
                      </a:r>
                      <a:endParaRPr lang="en-US" sz="1100" b="1">
                        <a:effectLst/>
                        <a:latin typeface="Maiandra GD"/>
                        <a:ea typeface="Calibri"/>
                        <a:cs typeface="Times New Roman"/>
                      </a:endParaRPr>
                    </a:p>
                  </a:txBody>
                  <a:tcPr marL="63870" marR="63870" marT="0" marB="0">
                    <a:solidFill>
                      <a:srgbClr val="BDDEFF"/>
                    </a:solidFill>
                  </a:tcPr>
                </a:tc>
                <a:tc>
                  <a:txBody>
                    <a:bodyPr/>
                    <a:lstStyle/>
                    <a:p>
                      <a:pPr marL="0" marR="0" algn="ctr">
                        <a:spcBef>
                          <a:spcPts val="0"/>
                        </a:spcBef>
                        <a:spcAft>
                          <a:spcPts val="0"/>
                        </a:spcAft>
                      </a:pPr>
                      <a:r>
                        <a:rPr lang="en-US" sz="1300" dirty="0">
                          <a:effectLst/>
                        </a:rPr>
                        <a:t> </a:t>
                      </a:r>
                      <a:endParaRPr lang="en-US" sz="1100" b="1" dirty="0">
                        <a:effectLst/>
                        <a:latin typeface="Maiandra GD"/>
                        <a:ea typeface="Calibri"/>
                        <a:cs typeface="Times New Roman"/>
                      </a:endParaRPr>
                    </a:p>
                  </a:txBody>
                  <a:tcPr marL="63870" marR="63870" marT="0" marB="0">
                    <a:solidFill>
                      <a:srgbClr val="BDDEFF"/>
                    </a:solidFill>
                  </a:tcPr>
                </a:tc>
              </a:tr>
              <a:tr h="325735">
                <a:tc>
                  <a:txBody>
                    <a:bodyPr/>
                    <a:lstStyle/>
                    <a:p>
                      <a:pPr marL="0" marR="0" algn="ctr">
                        <a:spcBef>
                          <a:spcPts val="0"/>
                        </a:spcBef>
                        <a:spcAft>
                          <a:spcPts val="0"/>
                        </a:spcAft>
                      </a:pPr>
                      <a:r>
                        <a:rPr lang="en-US" sz="1300" dirty="0">
                          <a:solidFill>
                            <a:schemeClr val="tx1"/>
                          </a:solidFill>
                          <a:effectLst/>
                        </a:rPr>
                        <a:t>Art materials</a:t>
                      </a:r>
                      <a:endParaRPr lang="en-US" sz="1100" b="1" dirty="0">
                        <a:solidFill>
                          <a:schemeClr val="tx1"/>
                        </a:solidFill>
                        <a:effectLst/>
                        <a:latin typeface="Maiandra GD"/>
                        <a:ea typeface="Calibri"/>
                        <a:cs typeface="Times New Roman"/>
                      </a:endParaRPr>
                    </a:p>
                  </a:txBody>
                  <a:tcPr marL="63870" marR="63870" marT="0" marB="0" anchor="ctr">
                    <a:solidFill>
                      <a:srgbClr val="99CCFF"/>
                    </a:solidFill>
                  </a:tcPr>
                </a:tc>
                <a:tc>
                  <a:txBody>
                    <a:bodyPr/>
                    <a:lstStyle/>
                    <a:p>
                      <a:pPr marL="0" marR="0" algn="ctr">
                        <a:spcBef>
                          <a:spcPts val="0"/>
                        </a:spcBef>
                        <a:spcAft>
                          <a:spcPts val="0"/>
                        </a:spcAft>
                      </a:pPr>
                      <a:r>
                        <a:rPr lang="en-US" sz="1300" dirty="0">
                          <a:solidFill>
                            <a:schemeClr val="tx1"/>
                          </a:solidFill>
                          <a:effectLst/>
                        </a:rPr>
                        <a:t> </a:t>
                      </a:r>
                      <a:endParaRPr lang="en-US" sz="1100" b="1" dirty="0">
                        <a:solidFill>
                          <a:schemeClr val="tx1"/>
                        </a:solidFill>
                        <a:effectLst/>
                        <a:latin typeface="Maiandra GD"/>
                        <a:ea typeface="Calibri"/>
                        <a:cs typeface="Times New Roman"/>
                      </a:endParaRPr>
                    </a:p>
                  </a:txBody>
                  <a:tcPr marL="63870" marR="63870" marT="0" marB="0" anchor="ctr">
                    <a:solidFill>
                      <a:srgbClr val="BDDEFF"/>
                    </a:solidFill>
                  </a:tcPr>
                </a:tc>
                <a:tc>
                  <a:txBody>
                    <a:bodyPr/>
                    <a:lstStyle/>
                    <a:p>
                      <a:pPr marL="0" marR="0" algn="ctr">
                        <a:spcBef>
                          <a:spcPts val="0"/>
                        </a:spcBef>
                        <a:spcAft>
                          <a:spcPts val="0"/>
                        </a:spcAft>
                      </a:pPr>
                      <a:r>
                        <a:rPr lang="en-US" sz="1300">
                          <a:effectLst/>
                        </a:rPr>
                        <a:t> </a:t>
                      </a:r>
                      <a:endParaRPr lang="en-US" sz="1100" b="1">
                        <a:effectLst/>
                        <a:latin typeface="Maiandra GD"/>
                        <a:ea typeface="Calibri"/>
                        <a:cs typeface="Times New Roman"/>
                      </a:endParaRPr>
                    </a:p>
                  </a:txBody>
                  <a:tcPr marL="63870" marR="63870" marT="0" marB="0">
                    <a:solidFill>
                      <a:srgbClr val="BDDEFF"/>
                    </a:solidFill>
                  </a:tcPr>
                </a:tc>
                <a:tc>
                  <a:txBody>
                    <a:bodyPr/>
                    <a:lstStyle/>
                    <a:p>
                      <a:pPr marL="0" marR="0" algn="ctr">
                        <a:spcBef>
                          <a:spcPts val="0"/>
                        </a:spcBef>
                        <a:spcAft>
                          <a:spcPts val="0"/>
                        </a:spcAft>
                      </a:pPr>
                      <a:r>
                        <a:rPr lang="en-US" sz="1300" dirty="0">
                          <a:effectLst/>
                        </a:rPr>
                        <a:t> </a:t>
                      </a:r>
                      <a:endParaRPr lang="en-US" sz="1100" b="1" dirty="0">
                        <a:effectLst/>
                        <a:latin typeface="Maiandra GD"/>
                        <a:ea typeface="Calibri"/>
                        <a:cs typeface="Times New Roman"/>
                      </a:endParaRPr>
                    </a:p>
                  </a:txBody>
                  <a:tcPr marL="63870" marR="63870" marT="0" marB="0">
                    <a:solidFill>
                      <a:srgbClr val="BDDEFF"/>
                    </a:solidFill>
                  </a:tcPr>
                </a:tc>
              </a:tr>
              <a:tr h="311660">
                <a:tc>
                  <a:txBody>
                    <a:bodyPr/>
                    <a:lstStyle/>
                    <a:p>
                      <a:pPr marL="0" marR="0" algn="ctr">
                        <a:spcBef>
                          <a:spcPts val="0"/>
                        </a:spcBef>
                        <a:spcAft>
                          <a:spcPts val="0"/>
                        </a:spcAft>
                      </a:pPr>
                      <a:r>
                        <a:rPr lang="en-US" sz="1300" dirty="0">
                          <a:solidFill>
                            <a:schemeClr val="tx1"/>
                          </a:solidFill>
                          <a:effectLst/>
                        </a:rPr>
                        <a:t> </a:t>
                      </a:r>
                      <a:endParaRPr lang="en-US" sz="1100" b="1" dirty="0">
                        <a:solidFill>
                          <a:schemeClr val="tx1"/>
                        </a:solidFill>
                        <a:effectLst/>
                        <a:latin typeface="Maiandra GD"/>
                        <a:ea typeface="Calibri"/>
                        <a:cs typeface="Times New Roman"/>
                      </a:endParaRPr>
                    </a:p>
                  </a:txBody>
                  <a:tcPr marL="63870" marR="63870" marT="0" marB="0" anchor="ctr">
                    <a:solidFill>
                      <a:srgbClr val="99CCFF"/>
                    </a:solidFill>
                  </a:tcPr>
                </a:tc>
                <a:tc>
                  <a:txBody>
                    <a:bodyPr/>
                    <a:lstStyle/>
                    <a:p>
                      <a:pPr marL="0" marR="0" algn="ctr">
                        <a:spcBef>
                          <a:spcPts val="0"/>
                        </a:spcBef>
                        <a:spcAft>
                          <a:spcPts val="0"/>
                        </a:spcAft>
                      </a:pPr>
                      <a:r>
                        <a:rPr lang="en-US" sz="1300" dirty="0">
                          <a:solidFill>
                            <a:schemeClr val="tx1"/>
                          </a:solidFill>
                          <a:effectLst/>
                        </a:rPr>
                        <a:t> </a:t>
                      </a:r>
                      <a:endParaRPr lang="en-US" sz="1100" b="1" dirty="0">
                        <a:solidFill>
                          <a:schemeClr val="tx1"/>
                        </a:solidFill>
                        <a:effectLst/>
                        <a:latin typeface="Maiandra GD"/>
                        <a:ea typeface="Calibri"/>
                        <a:cs typeface="Times New Roman"/>
                      </a:endParaRPr>
                    </a:p>
                  </a:txBody>
                  <a:tcPr marL="63870" marR="63870" marT="0" marB="0" anchor="ctr">
                    <a:solidFill>
                      <a:srgbClr val="BDDEFF"/>
                    </a:solidFill>
                  </a:tcPr>
                </a:tc>
                <a:tc>
                  <a:txBody>
                    <a:bodyPr/>
                    <a:lstStyle/>
                    <a:p>
                      <a:pPr marL="0" marR="0" algn="ctr">
                        <a:spcBef>
                          <a:spcPts val="0"/>
                        </a:spcBef>
                        <a:spcAft>
                          <a:spcPts val="0"/>
                        </a:spcAft>
                      </a:pPr>
                      <a:r>
                        <a:rPr lang="en-US" sz="1300" dirty="0">
                          <a:effectLst/>
                        </a:rPr>
                        <a:t> </a:t>
                      </a:r>
                      <a:endParaRPr lang="en-US" sz="1100" b="1" dirty="0">
                        <a:effectLst/>
                        <a:latin typeface="Maiandra GD"/>
                        <a:ea typeface="Calibri"/>
                        <a:cs typeface="Times New Roman"/>
                      </a:endParaRPr>
                    </a:p>
                  </a:txBody>
                  <a:tcPr marL="63870" marR="63870" marT="0" marB="0">
                    <a:solidFill>
                      <a:srgbClr val="BDDEFF"/>
                    </a:solidFill>
                  </a:tcPr>
                </a:tc>
                <a:tc>
                  <a:txBody>
                    <a:bodyPr/>
                    <a:lstStyle/>
                    <a:p>
                      <a:pPr marL="0" marR="0" algn="ctr">
                        <a:spcBef>
                          <a:spcPts val="0"/>
                        </a:spcBef>
                        <a:spcAft>
                          <a:spcPts val="0"/>
                        </a:spcAft>
                      </a:pPr>
                      <a:r>
                        <a:rPr lang="en-US" sz="1300" dirty="0">
                          <a:effectLst/>
                        </a:rPr>
                        <a:t> </a:t>
                      </a:r>
                      <a:endParaRPr lang="en-US" sz="1100" b="1" dirty="0">
                        <a:effectLst/>
                        <a:latin typeface="Maiandra GD"/>
                        <a:ea typeface="Calibri"/>
                        <a:cs typeface="Times New Roman"/>
                      </a:endParaRPr>
                    </a:p>
                  </a:txBody>
                  <a:tcPr marL="63870" marR="63870" marT="0" marB="0">
                    <a:solidFill>
                      <a:srgbClr val="BDDEFF"/>
                    </a:solidFill>
                  </a:tcPr>
                </a:tc>
              </a:tr>
              <a:tr h="311660">
                <a:tc>
                  <a:txBody>
                    <a:bodyPr/>
                    <a:lstStyle/>
                    <a:p>
                      <a:pPr marL="0" marR="0" algn="ctr">
                        <a:spcBef>
                          <a:spcPts val="0"/>
                        </a:spcBef>
                        <a:spcAft>
                          <a:spcPts val="0"/>
                        </a:spcAft>
                      </a:pPr>
                      <a:r>
                        <a:rPr lang="en-US" sz="1300" dirty="0">
                          <a:solidFill>
                            <a:schemeClr val="tx1"/>
                          </a:solidFill>
                          <a:effectLst/>
                        </a:rPr>
                        <a:t> </a:t>
                      </a:r>
                      <a:endParaRPr lang="en-US" sz="1100" b="1" dirty="0">
                        <a:solidFill>
                          <a:schemeClr val="tx1"/>
                        </a:solidFill>
                        <a:effectLst/>
                        <a:latin typeface="Maiandra GD"/>
                        <a:ea typeface="Calibri"/>
                        <a:cs typeface="Times New Roman"/>
                      </a:endParaRPr>
                    </a:p>
                  </a:txBody>
                  <a:tcPr marL="63870" marR="63870" marT="0" marB="0" anchor="ctr">
                    <a:solidFill>
                      <a:srgbClr val="99CCFF"/>
                    </a:solidFill>
                  </a:tcPr>
                </a:tc>
                <a:tc>
                  <a:txBody>
                    <a:bodyPr/>
                    <a:lstStyle/>
                    <a:p>
                      <a:pPr marL="0" marR="0" algn="ctr">
                        <a:spcBef>
                          <a:spcPts val="0"/>
                        </a:spcBef>
                        <a:spcAft>
                          <a:spcPts val="0"/>
                        </a:spcAft>
                      </a:pPr>
                      <a:r>
                        <a:rPr lang="en-US" sz="1300" dirty="0">
                          <a:solidFill>
                            <a:schemeClr val="tx1"/>
                          </a:solidFill>
                          <a:effectLst/>
                        </a:rPr>
                        <a:t> </a:t>
                      </a:r>
                      <a:endParaRPr lang="en-US" sz="1100" b="1" dirty="0">
                        <a:solidFill>
                          <a:schemeClr val="tx1"/>
                        </a:solidFill>
                        <a:effectLst/>
                        <a:latin typeface="Maiandra GD"/>
                        <a:ea typeface="Calibri"/>
                        <a:cs typeface="Times New Roman"/>
                      </a:endParaRPr>
                    </a:p>
                  </a:txBody>
                  <a:tcPr marL="63870" marR="63870" marT="0" marB="0" anchor="ctr">
                    <a:solidFill>
                      <a:srgbClr val="BDDEFF"/>
                    </a:solidFill>
                  </a:tcPr>
                </a:tc>
                <a:tc>
                  <a:txBody>
                    <a:bodyPr/>
                    <a:lstStyle/>
                    <a:p>
                      <a:pPr marL="0" marR="0" algn="ctr">
                        <a:spcBef>
                          <a:spcPts val="0"/>
                        </a:spcBef>
                        <a:spcAft>
                          <a:spcPts val="0"/>
                        </a:spcAft>
                      </a:pPr>
                      <a:r>
                        <a:rPr lang="en-US" sz="1300">
                          <a:effectLst/>
                        </a:rPr>
                        <a:t> </a:t>
                      </a:r>
                      <a:endParaRPr lang="en-US" sz="1100" b="1">
                        <a:effectLst/>
                        <a:latin typeface="Maiandra GD"/>
                        <a:ea typeface="Calibri"/>
                        <a:cs typeface="Times New Roman"/>
                      </a:endParaRPr>
                    </a:p>
                  </a:txBody>
                  <a:tcPr marL="63870" marR="63870" marT="0" marB="0">
                    <a:solidFill>
                      <a:srgbClr val="BDDEFF"/>
                    </a:solidFill>
                  </a:tcPr>
                </a:tc>
                <a:tc>
                  <a:txBody>
                    <a:bodyPr/>
                    <a:lstStyle/>
                    <a:p>
                      <a:pPr marL="0" marR="0" algn="ctr">
                        <a:spcBef>
                          <a:spcPts val="0"/>
                        </a:spcBef>
                        <a:spcAft>
                          <a:spcPts val="0"/>
                        </a:spcAft>
                      </a:pPr>
                      <a:r>
                        <a:rPr lang="en-US" sz="1300" dirty="0">
                          <a:effectLst/>
                        </a:rPr>
                        <a:t> </a:t>
                      </a:r>
                      <a:endParaRPr lang="en-US" sz="1100" b="1" dirty="0">
                        <a:effectLst/>
                        <a:latin typeface="Maiandra GD"/>
                        <a:ea typeface="Calibri"/>
                        <a:cs typeface="Times New Roman"/>
                      </a:endParaRPr>
                    </a:p>
                  </a:txBody>
                  <a:tcPr marL="63870" marR="63870" marT="0" marB="0">
                    <a:solidFill>
                      <a:srgbClr val="BDDEFF"/>
                    </a:solidFill>
                  </a:tcPr>
                </a:tc>
              </a:tr>
              <a:tr h="325735">
                <a:tc>
                  <a:txBody>
                    <a:bodyPr/>
                    <a:lstStyle/>
                    <a:p>
                      <a:pPr marL="0" marR="0" algn="ctr">
                        <a:spcBef>
                          <a:spcPts val="0"/>
                        </a:spcBef>
                        <a:spcAft>
                          <a:spcPts val="0"/>
                        </a:spcAft>
                      </a:pPr>
                      <a:r>
                        <a:rPr lang="en-US" sz="1300" dirty="0">
                          <a:solidFill>
                            <a:schemeClr val="tx1"/>
                          </a:solidFill>
                          <a:effectLst/>
                        </a:rPr>
                        <a:t> </a:t>
                      </a:r>
                      <a:endParaRPr lang="en-US" sz="1100" b="1" dirty="0">
                        <a:solidFill>
                          <a:schemeClr val="tx1"/>
                        </a:solidFill>
                        <a:effectLst/>
                        <a:latin typeface="Maiandra GD"/>
                        <a:ea typeface="Calibri"/>
                        <a:cs typeface="Times New Roman"/>
                      </a:endParaRPr>
                    </a:p>
                  </a:txBody>
                  <a:tcPr marL="63870" marR="63870" marT="0" marB="0" anchor="ctr">
                    <a:solidFill>
                      <a:srgbClr val="99CCFF"/>
                    </a:solidFill>
                  </a:tcPr>
                </a:tc>
                <a:tc>
                  <a:txBody>
                    <a:bodyPr/>
                    <a:lstStyle/>
                    <a:p>
                      <a:pPr marL="0" marR="0" algn="ctr">
                        <a:spcBef>
                          <a:spcPts val="0"/>
                        </a:spcBef>
                        <a:spcAft>
                          <a:spcPts val="0"/>
                        </a:spcAft>
                      </a:pPr>
                      <a:r>
                        <a:rPr lang="en-US" sz="1300" dirty="0">
                          <a:solidFill>
                            <a:schemeClr val="tx1"/>
                          </a:solidFill>
                          <a:effectLst/>
                        </a:rPr>
                        <a:t> </a:t>
                      </a:r>
                      <a:endParaRPr lang="en-US" sz="1100" b="1" dirty="0">
                        <a:solidFill>
                          <a:schemeClr val="tx1"/>
                        </a:solidFill>
                        <a:effectLst/>
                        <a:latin typeface="Maiandra GD"/>
                        <a:ea typeface="Calibri"/>
                        <a:cs typeface="Times New Roman"/>
                      </a:endParaRPr>
                    </a:p>
                  </a:txBody>
                  <a:tcPr marL="63870" marR="63870" marT="0" marB="0" anchor="ctr">
                    <a:solidFill>
                      <a:srgbClr val="BDDEFF"/>
                    </a:solidFill>
                  </a:tcPr>
                </a:tc>
                <a:tc>
                  <a:txBody>
                    <a:bodyPr/>
                    <a:lstStyle/>
                    <a:p>
                      <a:pPr marL="0" marR="0" algn="ctr">
                        <a:spcBef>
                          <a:spcPts val="0"/>
                        </a:spcBef>
                        <a:spcAft>
                          <a:spcPts val="0"/>
                        </a:spcAft>
                      </a:pPr>
                      <a:r>
                        <a:rPr lang="en-US" sz="1300" dirty="0">
                          <a:effectLst/>
                        </a:rPr>
                        <a:t> </a:t>
                      </a:r>
                      <a:endParaRPr lang="en-US" sz="1100" b="1" dirty="0">
                        <a:effectLst/>
                        <a:latin typeface="Maiandra GD"/>
                        <a:ea typeface="Calibri"/>
                        <a:cs typeface="Times New Roman"/>
                      </a:endParaRPr>
                    </a:p>
                  </a:txBody>
                  <a:tcPr marL="63870" marR="63870" marT="0" marB="0">
                    <a:solidFill>
                      <a:srgbClr val="BDDEFF"/>
                    </a:solidFill>
                  </a:tcPr>
                </a:tc>
                <a:tc>
                  <a:txBody>
                    <a:bodyPr/>
                    <a:lstStyle/>
                    <a:p>
                      <a:pPr marL="0" marR="0" algn="ctr">
                        <a:spcBef>
                          <a:spcPts val="0"/>
                        </a:spcBef>
                        <a:spcAft>
                          <a:spcPts val="0"/>
                        </a:spcAft>
                      </a:pPr>
                      <a:r>
                        <a:rPr lang="en-US" sz="1300" dirty="0">
                          <a:effectLst/>
                        </a:rPr>
                        <a:t> </a:t>
                      </a:r>
                      <a:endParaRPr lang="en-US" sz="1100" b="1" dirty="0">
                        <a:effectLst/>
                        <a:latin typeface="Maiandra GD"/>
                        <a:ea typeface="Calibri"/>
                        <a:cs typeface="Times New Roman"/>
                      </a:endParaRPr>
                    </a:p>
                  </a:txBody>
                  <a:tcPr marL="63870" marR="63870" marT="0" marB="0">
                    <a:solidFill>
                      <a:srgbClr val="BDDEFF"/>
                    </a:solidFill>
                  </a:tcPr>
                </a:tc>
              </a:tr>
              <a:tr h="311660">
                <a:tc>
                  <a:txBody>
                    <a:bodyPr/>
                    <a:lstStyle/>
                    <a:p>
                      <a:pPr marL="0" marR="0" algn="ctr">
                        <a:spcBef>
                          <a:spcPts val="0"/>
                        </a:spcBef>
                        <a:spcAft>
                          <a:spcPts val="0"/>
                        </a:spcAft>
                      </a:pPr>
                      <a:r>
                        <a:rPr lang="en-US" sz="1300" dirty="0">
                          <a:solidFill>
                            <a:schemeClr val="tx1"/>
                          </a:solidFill>
                          <a:effectLst/>
                        </a:rPr>
                        <a:t> </a:t>
                      </a:r>
                      <a:endParaRPr lang="en-US" sz="1100" b="1" dirty="0">
                        <a:solidFill>
                          <a:schemeClr val="tx1"/>
                        </a:solidFill>
                        <a:effectLst/>
                        <a:latin typeface="Maiandra GD"/>
                        <a:ea typeface="Calibri"/>
                        <a:cs typeface="Times New Roman"/>
                      </a:endParaRPr>
                    </a:p>
                  </a:txBody>
                  <a:tcPr marL="63870" marR="63870" marT="0" marB="0" anchor="ctr">
                    <a:solidFill>
                      <a:srgbClr val="99CCFF"/>
                    </a:solidFill>
                  </a:tcPr>
                </a:tc>
                <a:tc>
                  <a:txBody>
                    <a:bodyPr/>
                    <a:lstStyle/>
                    <a:p>
                      <a:pPr marL="0" marR="0" algn="ctr">
                        <a:spcBef>
                          <a:spcPts val="0"/>
                        </a:spcBef>
                        <a:spcAft>
                          <a:spcPts val="0"/>
                        </a:spcAft>
                      </a:pPr>
                      <a:r>
                        <a:rPr lang="en-US" sz="1300" dirty="0">
                          <a:solidFill>
                            <a:schemeClr val="tx1"/>
                          </a:solidFill>
                          <a:effectLst/>
                        </a:rPr>
                        <a:t> </a:t>
                      </a:r>
                      <a:endParaRPr lang="en-US" sz="1100" b="1" dirty="0">
                        <a:solidFill>
                          <a:schemeClr val="tx1"/>
                        </a:solidFill>
                        <a:effectLst/>
                        <a:latin typeface="Maiandra GD"/>
                        <a:ea typeface="Calibri"/>
                        <a:cs typeface="Times New Roman"/>
                      </a:endParaRPr>
                    </a:p>
                  </a:txBody>
                  <a:tcPr marL="63870" marR="63870" marT="0" marB="0" anchor="ctr">
                    <a:solidFill>
                      <a:srgbClr val="BDDEFF"/>
                    </a:solidFill>
                  </a:tcPr>
                </a:tc>
                <a:tc>
                  <a:txBody>
                    <a:bodyPr/>
                    <a:lstStyle/>
                    <a:p>
                      <a:pPr marL="0" marR="0" algn="ctr">
                        <a:spcBef>
                          <a:spcPts val="0"/>
                        </a:spcBef>
                        <a:spcAft>
                          <a:spcPts val="0"/>
                        </a:spcAft>
                      </a:pPr>
                      <a:r>
                        <a:rPr lang="en-US" sz="1300">
                          <a:effectLst/>
                        </a:rPr>
                        <a:t> </a:t>
                      </a:r>
                      <a:endParaRPr lang="en-US" sz="1100" b="1">
                        <a:effectLst/>
                        <a:latin typeface="Maiandra GD"/>
                        <a:ea typeface="Calibri"/>
                        <a:cs typeface="Times New Roman"/>
                      </a:endParaRPr>
                    </a:p>
                  </a:txBody>
                  <a:tcPr marL="63870" marR="63870" marT="0" marB="0">
                    <a:solidFill>
                      <a:srgbClr val="BDDEFF"/>
                    </a:solidFill>
                  </a:tcPr>
                </a:tc>
                <a:tc>
                  <a:txBody>
                    <a:bodyPr/>
                    <a:lstStyle/>
                    <a:p>
                      <a:pPr marL="0" marR="0" algn="ctr">
                        <a:spcBef>
                          <a:spcPts val="0"/>
                        </a:spcBef>
                        <a:spcAft>
                          <a:spcPts val="0"/>
                        </a:spcAft>
                      </a:pPr>
                      <a:r>
                        <a:rPr lang="en-US" sz="1300" dirty="0">
                          <a:effectLst/>
                        </a:rPr>
                        <a:t> </a:t>
                      </a:r>
                      <a:endParaRPr lang="en-US" sz="1100" b="1" dirty="0">
                        <a:effectLst/>
                        <a:latin typeface="Maiandra GD"/>
                        <a:ea typeface="Calibri"/>
                        <a:cs typeface="Times New Roman"/>
                      </a:endParaRPr>
                    </a:p>
                  </a:txBody>
                  <a:tcPr marL="63870" marR="63870" marT="0" marB="0">
                    <a:solidFill>
                      <a:srgbClr val="BDDEFF"/>
                    </a:solidFill>
                  </a:tcPr>
                </a:tc>
              </a:tr>
              <a:tr h="325735">
                <a:tc>
                  <a:txBody>
                    <a:bodyPr/>
                    <a:lstStyle/>
                    <a:p>
                      <a:pPr marL="0" marR="0" algn="ctr">
                        <a:spcBef>
                          <a:spcPts val="0"/>
                        </a:spcBef>
                        <a:spcAft>
                          <a:spcPts val="0"/>
                        </a:spcAft>
                      </a:pPr>
                      <a:r>
                        <a:rPr lang="en-US" sz="1300" dirty="0">
                          <a:solidFill>
                            <a:schemeClr val="tx1"/>
                          </a:solidFill>
                          <a:effectLst/>
                        </a:rPr>
                        <a:t> </a:t>
                      </a:r>
                      <a:endParaRPr lang="en-US" sz="1100" b="1" dirty="0">
                        <a:solidFill>
                          <a:schemeClr val="tx1"/>
                        </a:solidFill>
                        <a:effectLst/>
                        <a:latin typeface="Maiandra GD"/>
                        <a:ea typeface="Calibri"/>
                        <a:cs typeface="Times New Roman"/>
                      </a:endParaRPr>
                    </a:p>
                  </a:txBody>
                  <a:tcPr marL="63870" marR="63870" marT="0" marB="0" anchor="ctr">
                    <a:solidFill>
                      <a:srgbClr val="99CCFF"/>
                    </a:solidFill>
                  </a:tcPr>
                </a:tc>
                <a:tc>
                  <a:txBody>
                    <a:bodyPr/>
                    <a:lstStyle/>
                    <a:p>
                      <a:pPr marL="0" marR="0" algn="ctr">
                        <a:spcBef>
                          <a:spcPts val="0"/>
                        </a:spcBef>
                        <a:spcAft>
                          <a:spcPts val="0"/>
                        </a:spcAft>
                      </a:pPr>
                      <a:r>
                        <a:rPr lang="en-US" sz="1300" dirty="0">
                          <a:solidFill>
                            <a:schemeClr val="tx1"/>
                          </a:solidFill>
                          <a:effectLst/>
                        </a:rPr>
                        <a:t> </a:t>
                      </a:r>
                      <a:endParaRPr lang="en-US" sz="1100" b="1" dirty="0">
                        <a:solidFill>
                          <a:schemeClr val="tx1"/>
                        </a:solidFill>
                        <a:effectLst/>
                        <a:latin typeface="Maiandra GD"/>
                        <a:ea typeface="Calibri"/>
                        <a:cs typeface="Times New Roman"/>
                      </a:endParaRPr>
                    </a:p>
                  </a:txBody>
                  <a:tcPr marL="63870" marR="63870" marT="0" marB="0" anchor="ctr">
                    <a:solidFill>
                      <a:srgbClr val="BDDEFF"/>
                    </a:solidFill>
                  </a:tcPr>
                </a:tc>
                <a:tc>
                  <a:txBody>
                    <a:bodyPr/>
                    <a:lstStyle/>
                    <a:p>
                      <a:pPr marL="0" marR="0" algn="ctr">
                        <a:spcBef>
                          <a:spcPts val="0"/>
                        </a:spcBef>
                        <a:spcAft>
                          <a:spcPts val="0"/>
                        </a:spcAft>
                      </a:pPr>
                      <a:r>
                        <a:rPr lang="en-US" sz="1300">
                          <a:effectLst/>
                        </a:rPr>
                        <a:t> </a:t>
                      </a:r>
                      <a:endParaRPr lang="en-US" sz="1100" b="1">
                        <a:effectLst/>
                        <a:latin typeface="Maiandra GD"/>
                        <a:ea typeface="Calibri"/>
                        <a:cs typeface="Times New Roman"/>
                      </a:endParaRPr>
                    </a:p>
                  </a:txBody>
                  <a:tcPr marL="63870" marR="63870" marT="0" marB="0">
                    <a:solidFill>
                      <a:srgbClr val="BDDEFF"/>
                    </a:solidFill>
                  </a:tcPr>
                </a:tc>
                <a:tc>
                  <a:txBody>
                    <a:bodyPr/>
                    <a:lstStyle/>
                    <a:p>
                      <a:pPr marL="0" marR="0" algn="ctr">
                        <a:spcBef>
                          <a:spcPts val="0"/>
                        </a:spcBef>
                        <a:spcAft>
                          <a:spcPts val="0"/>
                        </a:spcAft>
                      </a:pPr>
                      <a:r>
                        <a:rPr lang="en-US" sz="1300" dirty="0">
                          <a:effectLst/>
                        </a:rPr>
                        <a:t> </a:t>
                      </a:r>
                      <a:endParaRPr lang="en-US" sz="1100" b="1" dirty="0">
                        <a:effectLst/>
                        <a:latin typeface="Maiandra GD"/>
                        <a:ea typeface="Calibri"/>
                        <a:cs typeface="Times New Roman"/>
                      </a:endParaRPr>
                    </a:p>
                  </a:txBody>
                  <a:tcPr marL="63870" marR="63870" marT="0" marB="0">
                    <a:solidFill>
                      <a:srgbClr val="BDDEFF"/>
                    </a:solidFill>
                  </a:tcPr>
                </a:tc>
              </a:tr>
              <a:tr h="325735">
                <a:tc>
                  <a:txBody>
                    <a:bodyPr/>
                    <a:lstStyle/>
                    <a:p>
                      <a:pPr marL="0" marR="0" algn="ctr">
                        <a:spcBef>
                          <a:spcPts val="0"/>
                        </a:spcBef>
                        <a:spcAft>
                          <a:spcPts val="0"/>
                        </a:spcAft>
                      </a:pPr>
                      <a:r>
                        <a:rPr lang="en-US" sz="1300" dirty="0">
                          <a:solidFill>
                            <a:schemeClr val="tx1"/>
                          </a:solidFill>
                          <a:effectLst/>
                        </a:rPr>
                        <a:t> </a:t>
                      </a:r>
                      <a:endParaRPr lang="en-US" sz="1100" b="1" dirty="0">
                        <a:solidFill>
                          <a:schemeClr val="tx1"/>
                        </a:solidFill>
                        <a:effectLst/>
                        <a:latin typeface="Maiandra GD"/>
                        <a:ea typeface="Calibri"/>
                        <a:cs typeface="Times New Roman"/>
                      </a:endParaRPr>
                    </a:p>
                  </a:txBody>
                  <a:tcPr marL="63870" marR="63870" marT="0" marB="0" anchor="ctr">
                    <a:solidFill>
                      <a:srgbClr val="99CCFF"/>
                    </a:solidFill>
                  </a:tcPr>
                </a:tc>
                <a:tc>
                  <a:txBody>
                    <a:bodyPr/>
                    <a:lstStyle/>
                    <a:p>
                      <a:pPr marL="0" marR="0" algn="ctr">
                        <a:spcBef>
                          <a:spcPts val="0"/>
                        </a:spcBef>
                        <a:spcAft>
                          <a:spcPts val="0"/>
                        </a:spcAft>
                      </a:pPr>
                      <a:r>
                        <a:rPr lang="en-US" sz="1300" dirty="0">
                          <a:solidFill>
                            <a:schemeClr val="tx1"/>
                          </a:solidFill>
                          <a:effectLst/>
                        </a:rPr>
                        <a:t> </a:t>
                      </a:r>
                      <a:endParaRPr lang="en-US" sz="1100" b="1" dirty="0">
                        <a:solidFill>
                          <a:schemeClr val="tx1"/>
                        </a:solidFill>
                        <a:effectLst/>
                        <a:latin typeface="Maiandra GD"/>
                        <a:ea typeface="Calibri"/>
                        <a:cs typeface="Times New Roman"/>
                      </a:endParaRPr>
                    </a:p>
                  </a:txBody>
                  <a:tcPr marL="63870" marR="63870" marT="0" marB="0" anchor="ctr">
                    <a:solidFill>
                      <a:srgbClr val="BDDEFF"/>
                    </a:solidFill>
                  </a:tcPr>
                </a:tc>
                <a:tc>
                  <a:txBody>
                    <a:bodyPr/>
                    <a:lstStyle/>
                    <a:p>
                      <a:pPr marL="0" marR="0" algn="ctr">
                        <a:spcBef>
                          <a:spcPts val="0"/>
                        </a:spcBef>
                        <a:spcAft>
                          <a:spcPts val="0"/>
                        </a:spcAft>
                      </a:pPr>
                      <a:r>
                        <a:rPr lang="en-US" sz="1300">
                          <a:effectLst/>
                        </a:rPr>
                        <a:t> </a:t>
                      </a:r>
                      <a:endParaRPr lang="en-US" sz="1100" b="1">
                        <a:effectLst/>
                        <a:latin typeface="Maiandra GD"/>
                        <a:ea typeface="Calibri"/>
                        <a:cs typeface="Times New Roman"/>
                      </a:endParaRPr>
                    </a:p>
                  </a:txBody>
                  <a:tcPr marL="63870" marR="63870" marT="0" marB="0">
                    <a:solidFill>
                      <a:srgbClr val="BDDEFF"/>
                    </a:solidFill>
                  </a:tcPr>
                </a:tc>
                <a:tc>
                  <a:txBody>
                    <a:bodyPr/>
                    <a:lstStyle/>
                    <a:p>
                      <a:pPr marL="0" marR="0" algn="ctr">
                        <a:spcBef>
                          <a:spcPts val="0"/>
                        </a:spcBef>
                        <a:spcAft>
                          <a:spcPts val="0"/>
                        </a:spcAft>
                      </a:pPr>
                      <a:r>
                        <a:rPr lang="en-US" sz="1300" dirty="0">
                          <a:effectLst/>
                        </a:rPr>
                        <a:t> </a:t>
                      </a:r>
                      <a:endParaRPr lang="en-US" sz="1100" b="1" dirty="0">
                        <a:effectLst/>
                        <a:latin typeface="Maiandra GD"/>
                        <a:ea typeface="Calibri"/>
                        <a:cs typeface="Times New Roman"/>
                      </a:endParaRPr>
                    </a:p>
                  </a:txBody>
                  <a:tcPr marL="63870" marR="63870" marT="0" marB="0">
                    <a:solidFill>
                      <a:srgbClr val="BDDEFF"/>
                    </a:solidFill>
                  </a:tcPr>
                </a:tc>
              </a:tr>
            </a:tbl>
          </a:graphicData>
        </a:graphic>
      </p:graphicFrame>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67000" y="239805"/>
            <a:ext cx="618628" cy="1014369"/>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0" y="215183"/>
            <a:ext cx="622540" cy="1020783"/>
          </a:xfrm>
          <a:prstGeom prst="rect">
            <a:avLst/>
          </a:prstGeom>
        </p:spPr>
      </p:pic>
    </p:spTree>
    <p:extLst>
      <p:ext uri="{BB962C8B-B14F-4D97-AF65-F5344CB8AC3E}">
        <p14:creationId xmlns:p14="http://schemas.microsoft.com/office/powerpoint/2010/main" val="3860533703"/>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Civic">
  <a:themeElements>
    <a:clrScheme name="Civic">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Civic">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Civic</Template>
  <TotalTime>1030</TotalTime>
  <Words>2101</Words>
  <Application>Microsoft Office PowerPoint</Application>
  <PresentationFormat>On-screen Show (4:3)</PresentationFormat>
  <Paragraphs>403</Paragraphs>
  <Slides>12</Slides>
  <Notes>12</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Civic</vt:lpstr>
      <vt:lpstr>National Health Observances (NHO)</vt:lpstr>
      <vt:lpstr>History &amp; Scope of  National Gambling Awareness Month</vt:lpstr>
      <vt:lpstr>Partners to Engage (Who is Doing What?)</vt:lpstr>
      <vt:lpstr>Target Audience</vt:lpstr>
      <vt:lpstr>Project Plan &amp; Timeline </vt:lpstr>
      <vt:lpstr>Sharing A Strong Message</vt:lpstr>
      <vt:lpstr>Sharing A Strong Message</vt:lpstr>
      <vt:lpstr>Evaluation </vt:lpstr>
      <vt:lpstr>Budget</vt:lpstr>
      <vt:lpstr>Call To Action</vt:lpstr>
      <vt:lpstr>Resources/Website Links</vt:lpstr>
      <vt:lpstr>National Health Observances (NHO)</vt:lpstr>
    </vt:vector>
  </TitlesOfParts>
  <Company>Hewlett-Packard Company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National Health Observances (NHO)</dc:title>
  <dc:creator>Allison</dc:creator>
  <cp:lastModifiedBy>Leane Rohr</cp:lastModifiedBy>
  <cp:revision>57</cp:revision>
  <cp:lastPrinted>2017-11-15T17:46:31Z</cp:lastPrinted>
  <dcterms:created xsi:type="dcterms:W3CDTF">2017-09-28T17:52:30Z</dcterms:created>
  <dcterms:modified xsi:type="dcterms:W3CDTF">2017-11-28T14:02:13Z</dcterms:modified>
</cp:coreProperties>
</file>